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517" r:id="rId3"/>
    <p:sldId id="671" r:id="rId4"/>
    <p:sldId id="534" r:id="rId5"/>
    <p:sldId id="604" r:id="rId6"/>
    <p:sldId id="675" r:id="rId7"/>
    <p:sldId id="699" r:id="rId8"/>
    <p:sldId id="696" r:id="rId9"/>
    <p:sldId id="499" r:id="rId10"/>
    <p:sldId id="633" r:id="rId11"/>
    <p:sldId id="701" r:id="rId12"/>
    <p:sldId id="702" r:id="rId13"/>
    <p:sldId id="651" r:id="rId14"/>
    <p:sldId id="653" r:id="rId15"/>
    <p:sldId id="672" r:id="rId16"/>
    <p:sldId id="698" r:id="rId17"/>
    <p:sldId id="618" r:id="rId18"/>
    <p:sldId id="680" r:id="rId19"/>
    <p:sldId id="681" r:id="rId20"/>
    <p:sldId id="605" r:id="rId21"/>
    <p:sldId id="631" r:id="rId22"/>
    <p:sldId id="688" r:id="rId23"/>
    <p:sldId id="656" r:id="rId24"/>
    <p:sldId id="689" r:id="rId25"/>
    <p:sldId id="690" r:id="rId26"/>
    <p:sldId id="657" r:id="rId27"/>
    <p:sldId id="706" r:id="rId28"/>
    <p:sldId id="260" r:id="rId29"/>
    <p:sldId id="695" r:id="rId30"/>
    <p:sldId id="692" r:id="rId31"/>
    <p:sldId id="694" r:id="rId32"/>
    <p:sldId id="686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7F"/>
    <a:srgbClr val="0000E6"/>
    <a:srgbClr val="6F4E37"/>
    <a:srgbClr val="7B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5"/>
    <p:restoredTop sz="90385"/>
  </p:normalViewPr>
  <p:slideViewPr>
    <p:cSldViewPr snapToGrid="0">
      <p:cViewPr varScale="1">
        <p:scale>
          <a:sx n="97" d="100"/>
          <a:sy n="97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7E523-F21E-7443-9D9F-EFFB7B5AAC8C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D1561-0152-EA45-949B-19B053F74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40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05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6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9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5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48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9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B8472-379E-754D-BF1B-9C8E1642009D}" type="slidenum">
              <a:rPr kumimoji="0" lang="en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566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3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73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0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7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6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D786C-0156-3898-5461-36107161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8A88B-BC7F-CA30-C151-39518B108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50DF5-1021-4535-5794-ECD937D6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3FA81-1021-0CE4-05B7-A00AAFFCE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7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13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570C-A3AC-4B71-D8E7-AE7319D0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FC416E-A33F-AB64-7B5A-842BF0CD2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5C09F-336C-5FD2-4C17-AC0D5BE9B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D6BF6-7355-B37D-B42A-ED96B0041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33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067E3-B52D-EBB5-E70F-9C2522520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3886B-22A8-543F-67F4-08F58B060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05D72-E65C-50AF-6817-C7DCF288F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4B4CC-3D30-EEA2-814C-A496351B2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26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1EB4-6FA9-5A33-D149-45646690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BB45D-72F4-59A5-806A-4AE18C858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38E88-FE19-A1B1-4B01-EC94B3C59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3694A-05D6-C97D-01F9-F4074D686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AD1561-0152-EA45-949B-19B053F748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7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1C89-A65A-01D0-324A-8E3E615C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B584F-7AB2-3071-7C46-9441B9417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91BAE-D5D3-74EE-3262-937BEEA61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EC7ED-5558-906C-2C2B-C8A0209B5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31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B8472-379E-754D-BF1B-9C8E1642009D}" type="slidenum">
              <a:rPr lang="en-CH" smtClean="0"/>
              <a:t>32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630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2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1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4AF13-CC8A-AD4A-21A7-A14C504A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7E557-E708-3A08-55B6-9997B1D45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7AD9C-DC99-E863-8458-33C246AB4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FC122-B494-825D-28E3-2A7533B34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B8472-379E-754D-BF1B-9C8E1642009D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782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tasted these all, but I always felt like something’s missing…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AD1561-0152-EA45-949B-19B053F748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16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5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B8472-379E-754D-BF1B-9C8E1642009D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7518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123EA-6136-EB48-9598-36103EE67F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0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2913-1DC7-5173-709E-8B207F03B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D6C31-5E07-F739-28AE-DD644AD65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4E1BF-F2FF-8921-FB6E-7AB044FA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77B58-D60F-339C-A971-CCB8B576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7EEC6-5E89-566B-1A2B-DF3994DD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EF84-E120-78A2-C3E4-CFDD45BC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88A0D-8F54-BF5E-2BB0-B32F98FC4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F30F9-1045-D254-02E4-A7CE5FEF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F683D-A48A-3ABB-2DCD-8F229913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A602-5128-C99C-61A9-2D33DDA1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60152-4629-C8EA-50E0-3BE942734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29EAC-85C8-57F4-C12A-ECA97CF0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31E5-FEBB-33C5-0453-390DB653C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7494-2F71-E5A3-2260-6E39D278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A627-75BE-8110-66F1-9B87A79C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07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9D00-6539-D224-7612-0A4FADE1B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2DE41-86EE-15AF-B564-2340179AD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72117-F95A-97B0-530A-23CF15AE4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53590-4871-C742-BA1E-6F495754C1FA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AD9D2-AD91-C297-0A9A-37DF4379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1DD5A-60F8-4EA9-53FE-6FA370E2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87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132D-1045-B44E-D01F-7F3B0A86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FE41-F4C9-ED09-DF78-7A376ED9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893E2-CB1C-DC26-99F0-7F4D7C44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4B76-00E4-2B49-911E-35A1F787B5AD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AB3AD-D2BA-5B84-76F9-8E046C1F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AD4DD-FC76-1086-3320-557C95A5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8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7C7B-660E-44DD-09EE-FEA135E8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68319-9BB1-7780-487A-8F869E25A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5A778-7A55-A789-39A0-737195AD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9C57-A903-5A41-9C6F-F99FE8DEFCEF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AA8A6-44E8-D1F3-A226-93FBFED2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F56C-8394-AE3E-AACC-D792EF51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56AD-DB36-5374-D191-4C63F767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1B8B2-B3DE-A17F-735C-FBBA8C591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03971-881E-AD00-C8E2-59C47E2D7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8EF6F-B9B1-6239-9A9B-D7AE88F7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5896-B138-A245-8393-D9A7E9D3DCBA}" type="datetime1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F3D65-7785-94B4-1A99-DAF1EF0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BC991-8A4F-3A62-D7DD-1575DA4F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83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FCDD-353C-4AA5-C3BB-672FCDC5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142A-9D07-0FE2-AC13-20A321789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1443D-C069-19EF-E47C-53D902BB7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D6F52-FEA4-174D-F4A2-99666EFDB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001E3-AE1A-9DC8-0AE2-0F662FBFB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242D7-81AB-C5C7-3853-1EE3FB08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BF08-81D9-6748-AC6D-36AF0D6531B3}" type="datetime1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0B630D-6CBB-83E4-41DF-35497355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A3CA9-3562-98D6-EF1B-0854D69F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1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4E98-6C62-09EE-0798-5928BF77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E7554-B8D9-560D-5AEA-A4728670A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3CD7-27E3-DC4A-86DD-1A20E54F77FE}" type="datetime1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FFFE3-8677-A443-AB3E-0FAF657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AB8E2-B55F-F7F8-AC96-78EE090FD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29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EB56B-3712-5CAD-16E3-56AD6A61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BF63-8328-C843-940A-99E66F4370C7}" type="datetime1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81B89-631A-5174-7329-D86057DB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2A4ED-A6E9-9527-24BB-F7ACD404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0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0260-5D1D-7229-7E06-9031A02F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E6644-345A-0008-B6AB-B110A246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5A7B5-C7A1-DF82-1733-6C0371445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BAFE3-0130-EAE7-E763-81DD7E8F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44E46-1447-FF47-A01B-9C181913462A}" type="datetime1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5CF32-4FD1-72F8-D809-AA73BF28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23A2-BD12-3F78-2578-46AE3D90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5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C677-DF0C-E6B9-F4CC-78EC63BB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2585E-F081-F2D3-395D-83E1F80F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D1B7C-5020-1802-5E70-EEE1D4C6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E61F4-5C2A-E87E-DCF2-DD97A100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4D37-B836-1D15-4740-83781B3E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3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4C48-CFEF-CA44-3055-58222F18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3E16F-C1ED-298D-4AE3-862A6AD96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57FB3-7336-D1DD-155A-7B7114F62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71F9-4110-C457-7DFE-3867F6C7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C1891-2425-3546-9001-309538CD6928}" type="datetime1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97B11-6CA5-2C63-1B52-E4AA4F0D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2F37B-839F-84BB-8037-F5914554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8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88B0-8771-3D3A-A556-0E9529B99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85B0C-8E4E-2D65-D5AB-B2D35A02A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3E043-10A0-9A0B-5137-08073A04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EC443-AB7F-2844-9156-1044004E8185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73006-9B2D-DB90-F0EE-DA1FC383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922EF-867F-9DC9-E573-D84A1D8A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05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E5023-8D86-2CCB-CBCB-4B56BB0F2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ABA18-6CDB-3801-69AE-1394BC7E7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8E72-18C6-7491-2501-BBBED8325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3A37-3DE1-F944-8968-0895D55B5E52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198AF-01EC-4442-8F22-00C87A15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FBD-192E-6E0B-6122-5F822594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0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6796-C331-A443-FED0-06214FC7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66EE7-5628-EB88-AA19-3720CED11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0E9C-25B5-538C-90D2-87441A08E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6543B-C997-7D19-48F0-5DB270E7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2418-76D5-6462-6D8E-32FA2F59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7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798F-1EBF-C348-E154-DAC38F6B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04A20-EC65-E7B2-B164-5EE33CCCEE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DA7D2-A63A-DBDC-5C78-77057586F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5484E-066C-BAF6-19B3-53EFECB5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B134F-35DB-3675-F068-4E337502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A246-4036-6C0C-3EB6-9C9CFD30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4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26C5-C778-1E01-B91D-736DD768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2D79A-C2E5-F51E-2EA5-49A7000C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EC83E-20FF-11F9-BC40-469C7D9A8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2528E-1331-9A34-6213-33EB71326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4BE1A1-3D96-F803-0828-6485687D9F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A58C-D008-79A3-59C6-4DADA748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243B7-58EB-2CD1-3760-96A404D2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1139D-33DF-2EAF-08F1-AD630FE3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0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1920-BE81-4701-882E-E31E421C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CFEAE-BBAC-BE74-1E6E-0102351B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E971D-8CE3-E9AC-9F87-918C8506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0B0A2-166F-10E1-E1D7-FBA566A0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05748-06E4-3C06-FDAC-7EB594FD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97FD5-9076-64F8-2487-080DB555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7275D-1F3E-2069-CFF6-D2C4C2DC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0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9A25-779D-A228-0D08-4A68B56CE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BEA9A-6EFC-5CA7-6C1F-B9B08E5C0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FEEB6-EE00-7F47-573B-D2AC23152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DA3E-F1C8-B80E-34B0-54C12EDA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5A55B-70C5-40BE-5412-1E6F7C3A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CA17C-4C63-A738-8EB2-42A7AE23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96A2-4473-A93D-B4BE-EDD948EA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3BEC2-B665-9930-27E9-4EF2B6760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5B074-9DAF-71A9-EA6B-754D8FEB3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7DBF7-A749-6B81-4C97-AC6E6804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0C9F3-8980-3070-B74C-062689393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5597F-4BF6-1E3E-DA15-AA5BFFD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6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50E37-2695-3C7A-D9DF-6E57B057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E76DE-DA94-8713-CBBD-C60520AB4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B13D-6580-DFC0-5CEF-961A847E6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CBD494-B3A2-AD49-8AF0-77A7C7003F4B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97E81-D883-C5A7-D94A-FCC540BF6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BB13-7B64-BFE2-83D9-37029E91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20A15-AD11-F141-9DAE-D72B9B435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7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15ECAA-C006-58CD-34F0-6830EF1E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6D1E3-D48F-0E28-C942-2FB206DD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2A2D4-80E6-CDBA-A53C-DFED0D20D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B64E84-E569-C246-A80D-2223B72548C6}" type="datetime1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BA44D-42D8-1DF5-0106-F1D2FCB0F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A3655-9BB4-71A6-A2EE-E40F65864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B84B65-C428-0A41-AF8D-02CB688FA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ace" TargetMode="External"/><Relationship Id="rId13" Type="http://schemas.openxmlformats.org/officeDocument/2006/relationships/image" Target="../media/image5010.png"/><Relationship Id="rId3" Type="http://schemas.openxmlformats.org/officeDocument/2006/relationships/image" Target="../media/image52.png"/><Relationship Id="rId7" Type="http://schemas.openxmlformats.org/officeDocument/2006/relationships/hyperlink" Target="soap" TargetMode="External"/><Relationship Id="rId12" Type="http://schemas.openxmlformats.org/officeDocument/2006/relationships/image" Target="../media/image48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acdc" TargetMode="External"/><Relationship Id="rId14" Type="http://schemas.openxmlformats.org/officeDocument/2006/relationships/image" Target="../media/image51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10.png"/><Relationship Id="rId18" Type="http://schemas.openxmlformats.org/officeDocument/2006/relationships/image" Target="../media/image53.png"/><Relationship Id="rId3" Type="http://schemas.openxmlformats.org/officeDocument/2006/relationships/image" Target="../media/image52.png"/><Relationship Id="rId21" Type="http://schemas.openxmlformats.org/officeDocument/2006/relationships/image" Target="../media/image590.png"/><Relationship Id="rId12" Type="http://schemas.openxmlformats.org/officeDocument/2006/relationships/image" Target="../media/image4810.png"/><Relationship Id="rId17" Type="http://schemas.openxmlformats.org/officeDocument/2006/relationships/image" Target="../media/image63.png"/><Relationship Id="rId25" Type="http://schemas.microsoft.com/office/2007/relationships/hdphoto" Target="../media/hdphoto1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500.png"/><Relationship Id="rId20" Type="http://schemas.openxmlformats.org/officeDocument/2006/relationships/image" Target="../media/image5800.png"/><Relationship Id="rId1" Type="http://schemas.openxmlformats.org/officeDocument/2006/relationships/slideLayout" Target="../slideLayouts/slideLayout6.xml"/><Relationship Id="rId6" Type="http://schemas.openxmlformats.org/officeDocument/2006/relationships/hyperlink" Target="acdc" TargetMode="External"/><Relationship Id="rId24" Type="http://schemas.openxmlformats.org/officeDocument/2006/relationships/image" Target="../media/image65.png"/><Relationship Id="rId5" Type="http://schemas.openxmlformats.org/officeDocument/2006/relationships/hyperlink" Target="ace" TargetMode="External"/><Relationship Id="rId15" Type="http://schemas.openxmlformats.org/officeDocument/2006/relationships/image" Target="../media/image62.png"/><Relationship Id="rId23" Type="http://schemas.openxmlformats.org/officeDocument/2006/relationships/image" Target="../media/image64.emf"/><Relationship Id="rId19" Type="http://schemas.openxmlformats.org/officeDocument/2006/relationships/image" Target="../media/image58.emf"/><Relationship Id="rId4" Type="http://schemas.openxmlformats.org/officeDocument/2006/relationships/hyperlink" Target="soap" TargetMode="External"/><Relationship Id="rId14" Type="http://schemas.openxmlformats.org/officeDocument/2006/relationships/image" Target="../media/image5110.png"/><Relationship Id="rId22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0.png"/><Relationship Id="rId3" Type="http://schemas.openxmlformats.org/officeDocument/2006/relationships/image" Target="../media/image90.png"/><Relationship Id="rId7" Type="http://schemas.openxmlformats.org/officeDocument/2006/relationships/image" Target="../media/image53.png"/><Relationship Id="rId12" Type="http://schemas.openxmlformats.org/officeDocument/2006/relationships/image" Target="../media/image66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hyperlink" Target="acdc" TargetMode="External"/><Relationship Id="rId7" Type="http://schemas.openxmlformats.org/officeDocument/2006/relationships/image" Target="../media/image72.png"/><Relationship Id="rId12" Type="http://schemas.microsoft.com/office/2007/relationships/hdphoto" Target="../media/hdphoto2.wdp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75.tiff"/><Relationship Id="rId4" Type="http://schemas.openxmlformats.org/officeDocument/2006/relationships/image" Target="../media/image68.jpe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3.png"/><Relationship Id="rId18" Type="http://schemas.openxmlformats.org/officeDocument/2006/relationships/image" Target="../media/image87.png"/><Relationship Id="rId3" Type="http://schemas.openxmlformats.org/officeDocument/2006/relationships/hyperlink" Target="soap" TargetMode="External"/><Relationship Id="rId12" Type="http://schemas.openxmlformats.org/officeDocument/2006/relationships/image" Target="../media/image90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6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890.png"/><Relationship Id="rId5" Type="http://schemas.openxmlformats.org/officeDocument/2006/relationships/image" Target="../media/image53.png"/><Relationship Id="rId15" Type="http://schemas.openxmlformats.org/officeDocument/2006/relationships/image" Target="../media/image931.png"/><Relationship Id="rId4" Type="http://schemas.openxmlformats.org/officeDocument/2006/relationships/image" Target="../media/image63.png"/><Relationship Id="rId14" Type="http://schemas.openxmlformats.org/officeDocument/2006/relationships/image" Target="../media/image92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91.png"/><Relationship Id="rId26" Type="http://schemas.openxmlformats.org/officeDocument/2006/relationships/image" Target="../media/image89.png"/><Relationship Id="rId3" Type="http://schemas.openxmlformats.org/officeDocument/2006/relationships/image" Target="../media/image53.png"/><Relationship Id="rId21" Type="http://schemas.openxmlformats.org/officeDocument/2006/relationships/image" Target="../media/image88.png"/><Relationship Id="rId7" Type="http://schemas.openxmlformats.org/officeDocument/2006/relationships/image" Target="../media/image63.png"/><Relationship Id="rId25" Type="http://schemas.microsoft.com/office/2007/relationships/hdphoto" Target="../media/hdphoto3.wdp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85.png"/><Relationship Id="rId29" Type="http://schemas.microsoft.com/office/2007/relationships/hdphoto" Target="../media/hdphoto4.wdp"/><Relationship Id="rId1" Type="http://schemas.openxmlformats.org/officeDocument/2006/relationships/slideLayout" Target="../slideLayouts/slideLayout6.xml"/><Relationship Id="rId6" Type="http://schemas.openxmlformats.org/officeDocument/2006/relationships/hyperlink" Target="acdc" TargetMode="External"/><Relationship Id="rId24" Type="http://schemas.openxmlformats.org/officeDocument/2006/relationships/image" Target="../media/image78.png"/><Relationship Id="rId5" Type="http://schemas.openxmlformats.org/officeDocument/2006/relationships/hyperlink" Target="ace" TargetMode="External"/><Relationship Id="rId23" Type="http://schemas.openxmlformats.org/officeDocument/2006/relationships/image" Target="../media/image82.png"/><Relationship Id="rId28" Type="http://schemas.openxmlformats.org/officeDocument/2006/relationships/image" Target="../media/image65.png"/><Relationship Id="rId19" Type="http://schemas.openxmlformats.org/officeDocument/2006/relationships/image" Target="../media/image84.png"/><Relationship Id="rId4" Type="http://schemas.openxmlformats.org/officeDocument/2006/relationships/hyperlink" Target="soap" TargetMode="External"/><Relationship Id="rId22" Type="http://schemas.openxmlformats.org/officeDocument/2006/relationships/image" Target="../media/image66.emf"/><Relationship Id="rId27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26" Type="http://schemas.openxmlformats.org/officeDocument/2006/relationships/image" Target="../media/image960.png"/><Relationship Id="rId39" Type="http://schemas.openxmlformats.org/officeDocument/2006/relationships/image" Target="../media/image115.png"/><Relationship Id="rId3" Type="http://schemas.openxmlformats.org/officeDocument/2006/relationships/image" Target="../media/image79.png"/><Relationship Id="rId34" Type="http://schemas.microsoft.com/office/2007/relationships/hdphoto" Target="../media/hdphoto5.wdp"/><Relationship Id="rId42" Type="http://schemas.openxmlformats.org/officeDocument/2006/relationships/image" Target="../media/image116.png"/><Relationship Id="rId7" Type="http://schemas.openxmlformats.org/officeDocument/2006/relationships/hyperlink" Target="ace" TargetMode="External"/><Relationship Id="rId25" Type="http://schemas.openxmlformats.org/officeDocument/2006/relationships/image" Target="../media/image950.png"/><Relationship Id="rId33" Type="http://schemas.openxmlformats.org/officeDocument/2006/relationships/image" Target="../media/image109.png"/><Relationship Id="rId38" Type="http://schemas.openxmlformats.org/officeDocument/2006/relationships/image" Target="../media/image66.emf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22.png"/><Relationship Id="rId41" Type="http://schemas.microsoft.com/office/2007/relationships/hdphoto" Target="../media/hdphoto3.wdp"/><Relationship Id="rId1" Type="http://schemas.openxmlformats.org/officeDocument/2006/relationships/slideLayout" Target="../slideLayouts/slideLayout6.xml"/><Relationship Id="rId6" Type="http://schemas.openxmlformats.org/officeDocument/2006/relationships/hyperlink" Target="soap" TargetMode="External"/><Relationship Id="rId24" Type="http://schemas.openxmlformats.org/officeDocument/2006/relationships/image" Target="../media/image940.png"/><Relationship Id="rId32" Type="http://schemas.openxmlformats.org/officeDocument/2006/relationships/image" Target="../media/image99.png"/><Relationship Id="rId37" Type="http://schemas.openxmlformats.org/officeDocument/2006/relationships/image" Target="../media/image53.png"/><Relationship Id="rId40" Type="http://schemas.openxmlformats.org/officeDocument/2006/relationships/image" Target="../media/image78.png"/><Relationship Id="rId5" Type="http://schemas.openxmlformats.org/officeDocument/2006/relationships/image" Target="../media/image83.png"/><Relationship Id="rId23" Type="http://schemas.openxmlformats.org/officeDocument/2006/relationships/image" Target="../media/image930.png"/><Relationship Id="rId28" Type="http://schemas.openxmlformats.org/officeDocument/2006/relationships/image" Target="../media/image980.png"/><Relationship Id="rId36" Type="http://schemas.openxmlformats.org/officeDocument/2006/relationships/image" Target="../media/image111.png"/><Relationship Id="rId31" Type="http://schemas.openxmlformats.org/officeDocument/2006/relationships/image" Target="../media/image50.png"/><Relationship Id="rId44" Type="http://schemas.microsoft.com/office/2007/relationships/hdphoto" Target="../media/hdphoto6.wdp"/><Relationship Id="rId4" Type="http://schemas.openxmlformats.org/officeDocument/2006/relationships/image" Target="../media/image81.png"/><Relationship Id="rId27" Type="http://schemas.openxmlformats.org/officeDocument/2006/relationships/image" Target="../media/image970.png"/><Relationship Id="rId30" Type="http://schemas.openxmlformats.org/officeDocument/2006/relationships/image" Target="../media/image49.png"/><Relationship Id="rId35" Type="http://schemas.openxmlformats.org/officeDocument/2006/relationships/image" Target="../media/image110.png"/><Relationship Id="rId43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arxiv.org/abs/2007.03407" TargetMode="External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4.png"/><Relationship Id="rId15" Type="http://schemas.openxmlformats.org/officeDocument/2006/relationships/image" Target="../media/image53.png"/><Relationship Id="rId10" Type="http://schemas.openxmlformats.org/officeDocument/2006/relationships/image" Target="../media/image121.png"/><Relationship Id="rId19" Type="http://schemas.openxmlformats.org/officeDocument/2006/relationships/image" Target="../media/image127.png"/><Relationship Id="rId4" Type="http://schemas.openxmlformats.org/officeDocument/2006/relationships/image" Target="../media/image113.png"/><Relationship Id="rId9" Type="http://schemas.openxmlformats.org/officeDocument/2006/relationships/image" Target="../media/image120.pn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130.png"/><Relationship Id="rId3" Type="http://schemas.microsoft.com/office/2007/relationships/media" Target="../media/media1.mp4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01.png"/><Relationship Id="rId2" Type="http://schemas.openxmlformats.org/officeDocument/2006/relationships/video" Target="../media/media3.mp4"/><Relationship Id="rId16" Type="http://schemas.openxmlformats.org/officeDocument/2006/relationships/image" Target="../media/image132.png"/><Relationship Id="rId1" Type="http://schemas.microsoft.com/office/2007/relationships/media" Target="../media/media3.mp4"/><Relationship Id="rId6" Type="http://schemas.openxmlformats.org/officeDocument/2006/relationships/video" Target="../media/media2.mp4"/><Relationship Id="rId11" Type="http://schemas.openxmlformats.org/officeDocument/2006/relationships/image" Target="../media/image47.png"/><Relationship Id="rId5" Type="http://schemas.microsoft.com/office/2007/relationships/media" Target="../media/media2.mp4"/><Relationship Id="rId15" Type="http://schemas.openxmlformats.org/officeDocument/2006/relationships/image" Target="../media/image131.png"/><Relationship Id="rId10" Type="http://schemas.openxmlformats.org/officeDocument/2006/relationships/image" Target="../media/image35.png"/><Relationship Id="rId4" Type="http://schemas.openxmlformats.org/officeDocument/2006/relationships/video" Target="../media/media1.mp4"/><Relationship Id="rId9" Type="http://schemas.openxmlformats.org/officeDocument/2006/relationships/image" Target="../media/image129.png"/><Relationship Id="rId14" Type="http://schemas.openxmlformats.org/officeDocument/2006/relationships/image" Target="../media/image12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1.gif"/><Relationship Id="rId18" Type="http://schemas.openxmlformats.org/officeDocument/2006/relationships/hyperlink" Target="https://pubs.rsc.org/en/content/articlelanding/2015/cp/c5cp04058b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hyperlink" Target="https://www.nature.com/articles/s41586-023-06734-w" TargetMode="External"/><Relationship Id="rId17" Type="http://schemas.openxmlformats.org/officeDocument/2006/relationships/hyperlink" Target="https://www.nature.com/natrevmats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eg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hyperlink" Target="https://www.quantamagazine.org/ai-comes-up-with-bizarre-physics-experiments-but-they-work-20250721" TargetMode="External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510.png"/><Relationship Id="rId26" Type="http://schemas.openxmlformats.org/officeDocument/2006/relationships/image" Target="../media/image149.png"/><Relationship Id="rId3" Type="http://schemas.openxmlformats.org/officeDocument/2006/relationships/image" Target="../media/image133.png"/><Relationship Id="rId21" Type="http://schemas.openxmlformats.org/officeDocument/2006/relationships/image" Target="../media/image5400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6.png"/><Relationship Id="rId25" Type="http://schemas.openxmlformats.org/officeDocument/2006/relationships/image" Target="../media/image650.png"/><Relationship Id="rId33" Type="http://schemas.openxmlformats.org/officeDocument/2006/relationships/image" Target="../media/image480.png"/><Relationship Id="rId2" Type="http://schemas.openxmlformats.org/officeDocument/2006/relationships/notesSlide" Target="../notesSlides/notesSlide18.xml"/><Relationship Id="rId16" Type="http://schemas.microsoft.com/office/2007/relationships/hdphoto" Target="../media/hdphoto7.wdp"/><Relationship Id="rId20" Type="http://schemas.openxmlformats.org/officeDocument/2006/relationships/image" Target="../media/image5300.png"/><Relationship Id="rId29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640.png"/><Relationship Id="rId32" Type="http://schemas.openxmlformats.org/officeDocument/2006/relationships/image" Target="../media/image470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8" Type="http://schemas.openxmlformats.org/officeDocument/2006/relationships/image" Target="../media/image460.png"/><Relationship Id="rId10" Type="http://schemas.openxmlformats.org/officeDocument/2006/relationships/image" Target="../media/image140.png"/><Relationship Id="rId19" Type="http://schemas.openxmlformats.org/officeDocument/2006/relationships/image" Target="../media/image147.png"/><Relationship Id="rId31" Type="http://schemas.openxmlformats.org/officeDocument/2006/relationships/image" Target="../media/image63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48.png"/><Relationship Id="rId27" Type="http://schemas.openxmlformats.org/officeDocument/2006/relationships/image" Target="../media/image581.png"/><Relationship Id="rId30" Type="http://schemas.openxmlformats.org/officeDocument/2006/relationships/image" Target="../media/image6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700.png"/><Relationship Id="rId26" Type="http://schemas.openxmlformats.org/officeDocument/2006/relationships/hyperlink" Target="schutt" TargetMode="External"/><Relationship Id="rId3" Type="http://schemas.openxmlformats.org/officeDocument/2006/relationships/image" Target="../media/image134.png"/><Relationship Id="rId21" Type="http://schemas.openxmlformats.org/officeDocument/2006/relationships/image" Target="../media/image731.png"/><Relationship Id="rId7" Type="http://schemas.openxmlformats.org/officeDocument/2006/relationships/image" Target="../media/image133.png"/><Relationship Id="rId12" Type="http://schemas.openxmlformats.org/officeDocument/2006/relationships/image" Target="../media/image141.png"/><Relationship Id="rId17" Type="http://schemas.openxmlformats.org/officeDocument/2006/relationships/image" Target="../media/image690.png"/><Relationship Id="rId25" Type="http://schemas.openxmlformats.org/officeDocument/2006/relationships/hyperlink" Target="hegdebowen" TargetMode="Externa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61.png"/><Relationship Id="rId20" Type="http://schemas.openxmlformats.org/officeDocument/2006/relationships/image" Target="../media/image7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40.png"/><Relationship Id="rId24" Type="http://schemas.openxmlformats.org/officeDocument/2006/relationships/image" Target="../media/image760.png"/><Relationship Id="rId5" Type="http://schemas.openxmlformats.org/officeDocument/2006/relationships/image" Target="../media/image136.png"/><Relationship Id="rId15" Type="http://schemas.openxmlformats.org/officeDocument/2006/relationships/image" Target="../media/image143.png"/><Relationship Id="rId23" Type="http://schemas.openxmlformats.org/officeDocument/2006/relationships/image" Target="../media/image750.png"/><Relationship Id="rId28" Type="http://schemas.openxmlformats.org/officeDocument/2006/relationships/image" Target="../media/image150.emf"/><Relationship Id="rId10" Type="http://schemas.openxmlformats.org/officeDocument/2006/relationships/image" Target="../media/image139.png"/><Relationship Id="rId19" Type="http://schemas.openxmlformats.org/officeDocument/2006/relationships/image" Target="../media/image710.png"/><Relationship Id="rId4" Type="http://schemas.openxmlformats.org/officeDocument/2006/relationships/image" Target="../media/image135.png"/><Relationship Id="rId9" Type="http://schemas.openxmlformats.org/officeDocument/2006/relationships/image" Target="../media/image138.png"/><Relationship Id="rId14" Type="http://schemas.openxmlformats.org/officeDocument/2006/relationships/image" Target="../media/image144.png"/><Relationship Id="rId22" Type="http://schemas.openxmlformats.org/officeDocument/2006/relationships/image" Target="../media/image740.png"/><Relationship Id="rId27" Type="http://schemas.openxmlformats.org/officeDocument/2006/relationships/hyperlink" Target="se3ham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3" Type="http://schemas.openxmlformats.org/officeDocument/2006/relationships/image" Target="../media/image151.png"/><Relationship Id="rId7" Type="http://schemas.openxmlformats.org/officeDocument/2006/relationships/hyperlink" Target="https://arxiv.org/abs/2007.0340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image" Target="../media/image153.png"/><Relationship Id="rId10" Type="http://schemas.openxmlformats.org/officeDocument/2006/relationships/image" Target="../media/image157.emf"/><Relationship Id="rId4" Type="http://schemas.openxmlformats.org/officeDocument/2006/relationships/image" Target="../media/image152.sv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chemsc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hyperlink" Target="chemsci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1040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" Type="http://schemas.openxmlformats.org/officeDocument/2006/relationships/image" Target="../media/image160.png"/><Relationship Id="rId21" Type="http://schemas.openxmlformats.org/officeDocument/2006/relationships/image" Target="../media/image217.png"/><Relationship Id="rId12" Type="http://schemas.openxmlformats.org/officeDocument/2006/relationships/image" Target="../media/image1030.png"/><Relationship Id="rId17" Type="http://schemas.openxmlformats.org/officeDocument/2006/relationships/image" Target="../media/image162.emf"/><Relationship Id="rId25" Type="http://schemas.openxmlformats.org/officeDocument/2006/relationships/image" Target="../media/image22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61.emf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020.png"/><Relationship Id="rId24" Type="http://schemas.openxmlformats.org/officeDocument/2006/relationships/image" Target="../media/image220.png"/><Relationship Id="rId15" Type="http://schemas.openxmlformats.org/officeDocument/2006/relationships/image" Target="../media/image1060.png"/><Relationship Id="rId23" Type="http://schemas.openxmlformats.org/officeDocument/2006/relationships/image" Target="../media/image219.png"/><Relationship Id="rId10" Type="http://schemas.openxmlformats.org/officeDocument/2006/relationships/image" Target="../media/image1010.png"/><Relationship Id="rId19" Type="http://schemas.openxmlformats.org/officeDocument/2006/relationships/image" Target="../media/image215.png"/><Relationship Id="rId9" Type="http://schemas.openxmlformats.org/officeDocument/2006/relationships/image" Target="../media/image1000.png"/><Relationship Id="rId14" Type="http://schemas.openxmlformats.org/officeDocument/2006/relationships/image" Target="../media/image1050.png"/><Relationship Id="rId22" Type="http://schemas.openxmlformats.org/officeDocument/2006/relationships/image" Target="../media/image2180.png"/><Relationship Id="rId27" Type="http://schemas.openxmlformats.org/officeDocument/2006/relationships/hyperlink" Target="https://arxiv.org/abs/2007.0340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340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soa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49.png"/><Relationship Id="rId7" Type="http://schemas.openxmlformats.org/officeDocument/2006/relationships/image" Target="../media/image1211.png"/><Relationship Id="rId2" Type="http://schemas.openxmlformats.org/officeDocument/2006/relationships/hyperlink" Target="https://arxiv.org/abs/2007.0340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5" Type="http://schemas.openxmlformats.org/officeDocument/2006/relationships/image" Target="../media/image1190.png"/><Relationship Id="rId10" Type="http://schemas.openxmlformats.org/officeDocument/2006/relationships/image" Target="../media/image173.png"/><Relationship Id="rId4" Type="http://schemas.openxmlformats.org/officeDocument/2006/relationships/image" Target="../media/image50.png"/><Relationship Id="rId9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75.gif"/><Relationship Id="rId5" Type="http://schemas.openxmlformats.org/officeDocument/2006/relationships/image" Target="../media/image50.png"/><Relationship Id="rId10" Type="http://schemas.openxmlformats.org/officeDocument/2006/relationships/image" Target="../media/image174.emf"/><Relationship Id="rId4" Type="http://schemas.openxmlformats.org/officeDocument/2006/relationships/image" Target="../media/image49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.jp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eg"/><Relationship Id="rId5" Type="http://schemas.openxmlformats.org/officeDocument/2006/relationships/image" Target="../media/image177.svg"/><Relationship Id="rId10" Type="http://schemas.openxmlformats.org/officeDocument/2006/relationships/image" Target="../media/image180.emf"/><Relationship Id="rId4" Type="http://schemas.openxmlformats.org/officeDocument/2006/relationships/image" Target="../media/image176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1.png"/><Relationship Id="rId7" Type="http://schemas.openxmlformats.org/officeDocument/2006/relationships/image" Target="../media/image12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0.png"/><Relationship Id="rId5" Type="http://schemas.openxmlformats.org/officeDocument/2006/relationships/image" Target="../media/image1012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18" Type="http://schemas.openxmlformats.org/officeDocument/2006/relationships/image" Target="../media/image39.png"/><Relationship Id="rId3" Type="http://schemas.openxmlformats.org/officeDocument/2006/relationships/image" Target="../media/image26.png"/><Relationship Id="rId21" Type="http://schemas.openxmlformats.org/officeDocument/2006/relationships/image" Target="../media/image42.png"/><Relationship Id="rId7" Type="http://schemas.openxmlformats.org/officeDocument/2006/relationships/image" Target="../media/image30.png"/><Relationship Id="rId12" Type="http://schemas.openxmlformats.org/officeDocument/2006/relationships/image" Target="../media/image2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5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3.png"/><Relationship Id="rId19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50.png"/><Relationship Id="rId2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80.png"/><Relationship Id="rId5" Type="http://schemas.openxmlformats.org/officeDocument/2006/relationships/image" Target="../media/image22.png"/><Relationship Id="rId10" Type="http://schemas.openxmlformats.org/officeDocument/2006/relationships/image" Target="../media/image400.png"/><Relationship Id="rId4" Type="http://schemas.openxmlformats.org/officeDocument/2006/relationships/image" Target="../media/image21.png"/><Relationship Id="rId9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ace" TargetMode="External"/><Relationship Id="rId13" Type="http://schemas.openxmlformats.org/officeDocument/2006/relationships/image" Target="../media/image490.png"/><Relationship Id="rId18" Type="http://schemas.openxmlformats.org/officeDocument/2006/relationships/image" Target="../media/image58.emf"/><Relationship Id="rId3" Type="http://schemas.openxmlformats.org/officeDocument/2006/relationships/image" Target="../media/image52.png"/><Relationship Id="rId21" Type="http://schemas.openxmlformats.org/officeDocument/2006/relationships/image" Target="../media/image61.svg"/><Relationship Id="rId7" Type="http://schemas.openxmlformats.org/officeDocument/2006/relationships/hyperlink" Target="soap" TargetMode="External"/><Relationship Id="rId12" Type="http://schemas.openxmlformats.org/officeDocument/2006/relationships/image" Target="../media/image4810.png"/><Relationship Id="rId17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0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110.png"/><Relationship Id="rId10" Type="http://schemas.openxmlformats.org/officeDocument/2006/relationships/image" Target="../media/image56.png"/><Relationship Id="rId19" Type="http://schemas.openxmlformats.org/officeDocument/2006/relationships/image" Target="../media/image551.png"/><Relationship Id="rId4" Type="http://schemas.openxmlformats.org/officeDocument/2006/relationships/image" Target="../media/image53.png"/><Relationship Id="rId9" Type="http://schemas.openxmlformats.org/officeDocument/2006/relationships/hyperlink" Target="acdc" TargetMode="External"/><Relationship Id="rId14" Type="http://schemas.openxmlformats.org/officeDocument/2006/relationships/image" Target="../media/image50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8682-5BD9-9B2F-D53B-336826387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421" y="102129"/>
            <a:ext cx="10103157" cy="384428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Unpacking the synergy of physics and data in atomistic systems</a:t>
            </a:r>
            <a:b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endParaRPr lang="en-US" sz="4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079F5-4342-BBBE-8222-715FA898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71224"/>
            <a:ext cx="9144000" cy="176884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b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Jigyasa Nigam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1AD03B-4DFD-6E2B-0670-F6992E25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80" y="6377655"/>
            <a:ext cx="3681725" cy="3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014AD-EEC4-4FBE-862D-7B003DB1045C}"/>
              </a:ext>
            </a:extLst>
          </p:cNvPr>
          <p:cNvSpPr txBox="1"/>
          <p:nvPr/>
        </p:nvSpPr>
        <p:spPr>
          <a:xfrm>
            <a:off x="3571460" y="4682615"/>
            <a:ext cx="5049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November 2025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2F5683-7D20-E39F-FC4D-56778C99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42144"/>
            <a:ext cx="2865863" cy="5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CD839-7478-B054-19EC-F2858639613E}"/>
              </a:ext>
            </a:extLst>
          </p:cNvPr>
          <p:cNvSpPr txBox="1"/>
          <p:nvPr/>
        </p:nvSpPr>
        <p:spPr>
          <a:xfrm>
            <a:off x="-6891251" y="4893138"/>
            <a:ext cx="6101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Computational Materials Physics Seminar </a:t>
            </a: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University of Vienna</a:t>
            </a:r>
          </a:p>
        </p:txBody>
      </p:sp>
    </p:spTree>
    <p:extLst>
      <p:ext uri="{BB962C8B-B14F-4D97-AF65-F5344CB8AC3E}">
        <p14:creationId xmlns:p14="http://schemas.microsoft.com/office/powerpoint/2010/main" val="22642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BAC-BCD1-A087-E83C-AF449268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147391"/>
            <a:ext cx="10983771" cy="1325563"/>
          </a:xfrm>
        </p:spPr>
        <p:txBody>
          <a:bodyPr/>
          <a:lstStyle/>
          <a:p>
            <a:r>
              <a:rPr lang="en-CH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atoms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to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structural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794E2-2D03-6128-B9C6-70EBF30CE809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274568" y="3191444"/>
            <a:ext cx="1313200" cy="1156892"/>
            <a:chOff x="1420762" y="707923"/>
            <a:chExt cx="2036826" cy="17943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081E64-64D8-65E1-F055-415DD0488F83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7EB7CA-F45D-A1A7-1C08-B401FC0F08B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A462E5-6CB9-67CF-A35D-F094749DD797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1646D-4E1E-8F87-8FD0-83C116E46CC7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4C538-C913-397E-3AA1-892DA4023566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EF270F-EEFA-1D70-1763-A6EA304ACD29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1198F-A7D5-EE3C-C79E-82390EF1DE2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9494FE-3523-163B-F0C9-656590637CEE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6B43F9-D6A5-C4B6-E7E6-B2AC2788C7D2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89853-97A4-A77C-4F95-5E3969F41461}"/>
              </a:ext>
            </a:extLst>
          </p:cNvPr>
          <p:cNvGrpSpPr/>
          <p:nvPr/>
        </p:nvGrpSpPr>
        <p:grpSpPr>
          <a:xfrm rot="3956318">
            <a:off x="269776" y="3185888"/>
            <a:ext cx="1325578" cy="1176388"/>
            <a:chOff x="1515664" y="775907"/>
            <a:chExt cx="1859796" cy="165048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C211A1-083B-129E-AEEE-DA0E9307C884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68F3EA-D064-DC30-6037-F0AA80C8528B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5CD0AE-41FE-6D77-EA42-09FAEF342ED5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DB51F19-1739-31FD-F8A4-CECB646DE450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33770A-2384-E422-D022-C0A21350D774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C74D005A-D2A0-AAFA-D8CE-B8AD9EEA8CF5}"/>
              </a:ext>
            </a:extLst>
          </p:cNvPr>
          <p:cNvSpPr>
            <a:spLocks noChangeAspect="1"/>
          </p:cNvSpPr>
          <p:nvPr/>
        </p:nvSpPr>
        <p:spPr>
          <a:xfrm>
            <a:off x="3091511" y="2713969"/>
            <a:ext cx="1308116" cy="131139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D4987-CD36-2EA8-73B7-AA70A6DBE631}"/>
              </a:ext>
            </a:extLst>
          </p:cNvPr>
          <p:cNvSpPr txBox="1"/>
          <p:nvPr/>
        </p:nvSpPr>
        <p:spPr>
          <a:xfrm>
            <a:off x="3578134" y="3157768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DD9D2-B1B2-7F8B-BC1C-2F34CFE49F07}"/>
              </a:ext>
            </a:extLst>
          </p:cNvPr>
          <p:cNvGrpSpPr/>
          <p:nvPr/>
        </p:nvGrpSpPr>
        <p:grpSpPr>
          <a:xfrm rot="3956318">
            <a:off x="1995666" y="3863831"/>
            <a:ext cx="1451760" cy="1278959"/>
            <a:chOff x="1420762" y="707923"/>
            <a:chExt cx="2036826" cy="17943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6DEA87F-B2A1-2799-6CDC-27EBA1CF3114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8062240-93D1-10B6-2CAF-C28F4FAE5E2E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2AB6F8-C18D-BB47-E58A-D683C4E47E59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0323EA-DF7D-BB44-D63B-47FD45EB9711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DE2CA9-3D45-3CF5-1C98-6F1D85978D6F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4EC204-B605-DFE9-EA33-FCCF4E174A3D}"/>
              </a:ext>
            </a:extLst>
          </p:cNvPr>
          <p:cNvGrpSpPr/>
          <p:nvPr/>
        </p:nvGrpSpPr>
        <p:grpSpPr>
          <a:xfrm rot="3956318">
            <a:off x="2032251" y="2467302"/>
            <a:ext cx="1451760" cy="1278959"/>
            <a:chOff x="1420762" y="707923"/>
            <a:chExt cx="2036826" cy="179438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109571A-E874-517A-BD2F-B07A21101872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32291D9-0F55-78BC-C5DB-D5318A30B03F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055A6B-5EF8-58C9-0A8D-DB31F0308ED6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950D2EE-764F-54EC-4285-525FF433FCEB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CAA836-8D7D-394C-F68A-873E96655F28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9D725F-CA24-905A-2343-FA14FF611C9D}"/>
              </a:ext>
            </a:extLst>
          </p:cNvPr>
          <p:cNvGrpSpPr/>
          <p:nvPr/>
        </p:nvGrpSpPr>
        <p:grpSpPr>
          <a:xfrm rot="3956318">
            <a:off x="3494084" y="3867265"/>
            <a:ext cx="1451760" cy="1278959"/>
            <a:chOff x="1420762" y="707923"/>
            <a:chExt cx="2036826" cy="179438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2DB8776-E8D0-96DC-5F6D-5CC65704B856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AD7883F-070B-C90F-B982-8ACB698A9EF9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D42E1AC-D8C4-82DA-923A-E8E50B6613F2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3C5A200-4A0B-AD9D-12D0-6F98C050507E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20CE298-251B-AEF2-FBB5-A92D9660BF02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7CA3ED-18B6-9D77-F3AD-F77FB9DD52E8}"/>
              </a:ext>
            </a:extLst>
          </p:cNvPr>
          <p:cNvGrpSpPr/>
          <p:nvPr/>
        </p:nvGrpSpPr>
        <p:grpSpPr>
          <a:xfrm>
            <a:off x="5541624" y="1639094"/>
            <a:ext cx="1418526" cy="1422080"/>
            <a:chOff x="7467793" y="1623174"/>
            <a:chExt cx="1418526" cy="142208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CB657B-1722-AFE3-D1DA-3559FB9D9004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flipH="1" flipV="1">
              <a:off x="8129542" y="2324429"/>
              <a:ext cx="164696" cy="505926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DDADCA2-04F0-3086-5792-16BC48007D40}"/>
                </a:ext>
              </a:extLst>
            </p:cNvPr>
            <p:cNvGrpSpPr/>
            <p:nvPr/>
          </p:nvGrpSpPr>
          <p:grpSpPr>
            <a:xfrm rot="3956318">
              <a:off x="8233915" y="1879247"/>
              <a:ext cx="210791" cy="662256"/>
              <a:chOff x="2309672" y="1573161"/>
              <a:chExt cx="295741" cy="92914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0B3808-AA54-1CAA-B11D-6D76276FF28C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65ED87F-E91B-7DBA-EB07-3928E62106DE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  <a:alpha val="15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0636F8D-0AB9-39CA-CB92-354EF6F9422A}"/>
                </a:ext>
              </a:extLst>
            </p:cNvPr>
            <p:cNvSpPr txBox="1"/>
            <p:nvPr/>
          </p:nvSpPr>
          <p:spPr>
            <a:xfrm>
              <a:off x="7972358" y="2133472"/>
              <a:ext cx="27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8B4564-AFAE-FB31-96E2-429D89F85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7793" y="1623174"/>
              <a:ext cx="1418526" cy="142208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0E281FB-5A3E-4CB2-A38D-2879899361C9}"/>
                </a:ext>
              </a:extLst>
            </p:cNvPr>
            <p:cNvSpPr/>
            <p:nvPr/>
          </p:nvSpPr>
          <p:spPr>
            <a:xfrm rot="3956318">
              <a:off x="7469992" y="2470280"/>
              <a:ext cx="207840" cy="210239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A050471-8FC8-13C2-EC62-B5F55909E29E}"/>
                </a:ext>
              </a:extLst>
            </p:cNvPr>
            <p:cNvSpPr/>
            <p:nvPr/>
          </p:nvSpPr>
          <p:spPr>
            <a:xfrm rot="3956318">
              <a:off x="8232688" y="2820126"/>
              <a:ext cx="207840" cy="210239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0120C-7F14-76A7-7B0A-B09B6F418370}"/>
              </a:ext>
            </a:extLst>
          </p:cNvPr>
          <p:cNvGrpSpPr/>
          <p:nvPr/>
        </p:nvGrpSpPr>
        <p:grpSpPr>
          <a:xfrm>
            <a:off x="5588937" y="3560067"/>
            <a:ext cx="1312407" cy="2073324"/>
            <a:chOff x="6241084" y="3577318"/>
            <a:chExt cx="1312407" cy="207332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C743BE8-D270-84ED-B72D-266EC34C0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215" b="61248"/>
            <a:stretch/>
          </p:blipFill>
          <p:spPr>
            <a:xfrm>
              <a:off x="6241084" y="3577318"/>
              <a:ext cx="1282462" cy="1508954"/>
            </a:xfrm>
            <a:prstGeom prst="rect">
              <a:avLst/>
            </a:prstGeom>
          </p:spPr>
        </p:pic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B4640DA-A398-42E7-0B82-A6B30927CB21}"/>
                </a:ext>
              </a:extLst>
            </p:cNvPr>
            <p:cNvSpPr/>
            <p:nvPr/>
          </p:nvSpPr>
          <p:spPr>
            <a:xfrm>
              <a:off x="7350606" y="5362130"/>
              <a:ext cx="202885" cy="288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B4E46-EDD0-9BE2-3D13-A26CF0286579}"/>
              </a:ext>
            </a:extLst>
          </p:cNvPr>
          <p:cNvSpPr txBox="1"/>
          <p:nvPr/>
        </p:nvSpPr>
        <p:spPr>
          <a:xfrm>
            <a:off x="4743091" y="6165257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ACDC framework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2C7F102-54E3-F867-6999-345DEB3789F2}"/>
              </a:ext>
            </a:extLst>
          </p:cNvPr>
          <p:cNvGrpSpPr/>
          <p:nvPr/>
        </p:nvGrpSpPr>
        <p:grpSpPr>
          <a:xfrm>
            <a:off x="9286183" y="7030271"/>
            <a:ext cx="2814780" cy="2073204"/>
            <a:chOff x="9377220" y="5036653"/>
            <a:chExt cx="2814780" cy="2073204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7AC04C2-6371-B2DC-8898-0DFA161B0FD8}"/>
                </a:ext>
              </a:extLst>
            </p:cNvPr>
            <p:cNvGrpSpPr/>
            <p:nvPr/>
          </p:nvGrpSpPr>
          <p:grpSpPr>
            <a:xfrm>
              <a:off x="9377220" y="5036653"/>
              <a:ext cx="2814780" cy="2073204"/>
              <a:chOff x="9905376" y="2342851"/>
              <a:chExt cx="2814780" cy="2073204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BF31CDE-2C18-17D9-5514-403D316E05AF}"/>
                  </a:ext>
                </a:extLst>
              </p:cNvPr>
              <p:cNvSpPr/>
              <p:nvPr/>
            </p:nvSpPr>
            <p:spPr>
              <a:xfrm>
                <a:off x="10044548" y="2502409"/>
                <a:ext cx="2675608" cy="1726983"/>
              </a:xfrm>
              <a:prstGeom prst="rect">
                <a:avLst/>
              </a:prstGeom>
              <a:noFill/>
              <a:ln>
                <a:solidFill>
                  <a:srgbClr val="0040D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0" name="Picture 179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1F5D517B-2F82-3A3A-6BE9-D3BFFEA18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5376" y="2342852"/>
                <a:ext cx="1601136" cy="2073203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9F285D1B-AF96-8A1F-D071-23D6A615B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4105" y="2342851"/>
                <a:ext cx="1601136" cy="2073203"/>
              </a:xfrm>
              <a:prstGeom prst="rect">
                <a:avLst/>
              </a:prstGeom>
            </p:spPr>
          </p:pic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920C213F-6DEE-A946-7907-70AC1992E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0488" y="5686458"/>
              <a:ext cx="836312" cy="836312"/>
            </a:xfrm>
            <a:prstGeom prst="rect">
              <a:avLst/>
            </a:prstGeom>
          </p:spPr>
        </p:pic>
      </p:grpSp>
      <p:pic>
        <p:nvPicPr>
          <p:cNvPr id="190" name="Picture 189" descr="A picture containing shape&#10;&#10;Description automatically generated">
            <a:extLst>
              <a:ext uri="{FF2B5EF4-FFF2-40B4-BE49-F238E27FC236}">
                <a16:creationId xmlns:a16="http://schemas.microsoft.com/office/drawing/2014/main" id="{6513352A-F38B-321F-0D46-60810CB7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433" y="7245863"/>
            <a:ext cx="1435100" cy="762000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7397A2-405D-C672-E5D8-8926E0E48100}"/>
              </a:ext>
            </a:extLst>
          </p:cNvPr>
          <p:cNvGrpSpPr/>
          <p:nvPr/>
        </p:nvGrpSpPr>
        <p:grpSpPr>
          <a:xfrm rot="3956318">
            <a:off x="3503970" y="2439238"/>
            <a:ext cx="1451760" cy="1278957"/>
            <a:chOff x="1420762" y="707923"/>
            <a:chExt cx="2036826" cy="179438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DA31B0-BE06-9F8D-9E8E-A9A491FBDBEE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6F6915F-8F8B-DCDC-6F54-C90BF2084389}"/>
                </a:ext>
              </a:extLst>
            </p:cNvPr>
            <p:cNvSpPr/>
            <p:nvPr/>
          </p:nvSpPr>
          <p:spPr>
            <a:xfrm>
              <a:off x="2313813" y="2207339"/>
              <a:ext cx="291600" cy="294966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CD6E89B-578A-AD49-BF92-3CCFE8A48AA8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6696A8E-6C5B-C6F1-C563-C9CEC8C6F6E8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05959BE-00EC-FCCC-CEC4-94216D2B5B9C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3FE160-BC0C-3DCD-83CE-6DBF7DF3FA8B}"/>
              </a:ext>
            </a:extLst>
          </p:cNvPr>
          <p:cNvSpPr txBox="1"/>
          <p:nvPr/>
        </p:nvSpPr>
        <p:spPr>
          <a:xfrm>
            <a:off x="3278062" y="5263475"/>
            <a:ext cx="13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</a:t>
            </a:r>
            <a:r>
              <a:rPr kumimoji="0" lang="en-CH" sz="18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locality</a:t>
            </a:r>
            <a:endParaRPr kumimoji="0" lang="en-CH" sz="16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85406B1-D349-A3B1-711E-1DDC5C5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10</a:t>
            </a:fld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928FE-1CCA-ED8F-DC2C-AAE440CAA8FE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Bartók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7"/>
              </a:rPr>
              <a:t>2013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Drautz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8"/>
              </a:rPr>
              <a:t>2019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Willatt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9"/>
              </a:rPr>
              <a:t>2018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46E0463-73F5-01F1-0BC5-67C217BEED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3930" y="7168340"/>
            <a:ext cx="998515" cy="3827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F92B9E-7198-EA96-F14A-C01F9C511F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09"/>
          <a:stretch/>
        </p:blipFill>
        <p:spPr>
          <a:xfrm>
            <a:off x="12045605" y="7068864"/>
            <a:ext cx="1791525" cy="525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/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blipFill>
                <a:blip r:embed="rId12"/>
                <a:stretch>
                  <a:fillRect l="-33333" t="-24000" r="-2727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/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blipFill>
                <a:blip r:embed="rId13"/>
                <a:stretch>
                  <a:fillRect l="-12500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/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blipFill>
                <a:blip r:embed="rId14"/>
                <a:stretch>
                  <a:fillRect l="-23529" r="-1764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DDDF0EA-EB0D-67A0-9DD7-303A8DE02B05}"/>
              </a:ext>
            </a:extLst>
          </p:cNvPr>
          <p:cNvGrpSpPr/>
          <p:nvPr/>
        </p:nvGrpSpPr>
        <p:grpSpPr>
          <a:xfrm>
            <a:off x="7531262" y="1629309"/>
            <a:ext cx="1418526" cy="1422080"/>
            <a:chOff x="7467793" y="1623174"/>
            <a:chExt cx="1418526" cy="142208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F70B07-5294-5961-84A4-2238A5674D7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>
              <a:off x="8129542" y="2074022"/>
              <a:ext cx="511522" cy="250407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445406E-0791-9CBB-1BBD-DD4697A0013E}"/>
                </a:ext>
              </a:extLst>
            </p:cNvPr>
            <p:cNvGrpSpPr/>
            <p:nvPr/>
          </p:nvGrpSpPr>
          <p:grpSpPr>
            <a:xfrm rot="3956318">
              <a:off x="8233915" y="1879247"/>
              <a:ext cx="210791" cy="662256"/>
              <a:chOff x="2309672" y="1573161"/>
              <a:chExt cx="295741" cy="92914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D50C2B-DD12-0BD1-B553-DCE186EC24D2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444ED9A-FB63-EAC7-EC7A-7065DBF74AC3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  <a:alpha val="15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73420B-8E24-A415-2143-C271B309C4D9}"/>
                </a:ext>
              </a:extLst>
            </p:cNvPr>
            <p:cNvSpPr txBox="1"/>
            <p:nvPr/>
          </p:nvSpPr>
          <p:spPr>
            <a:xfrm>
              <a:off x="7972358" y="2133472"/>
              <a:ext cx="27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1F8A05-1602-30FA-7CF1-A75072E5E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7793" y="1623174"/>
              <a:ext cx="1418526" cy="142208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88682D-B44D-219F-AFFE-59C6F5C78DB3}"/>
                </a:ext>
              </a:extLst>
            </p:cNvPr>
            <p:cNvSpPr/>
            <p:nvPr/>
          </p:nvSpPr>
          <p:spPr>
            <a:xfrm rot="3956318">
              <a:off x="7469992" y="2470280"/>
              <a:ext cx="207840" cy="210239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1011978-78A3-C938-6F21-2BD5FC091E09}"/>
                </a:ext>
              </a:extLst>
            </p:cNvPr>
            <p:cNvSpPr/>
            <p:nvPr/>
          </p:nvSpPr>
          <p:spPr>
            <a:xfrm rot="3956318">
              <a:off x="8232688" y="2820126"/>
              <a:ext cx="207840" cy="210239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1F0D08-416D-34FC-45CB-F91AE5A962D4}"/>
              </a:ext>
            </a:extLst>
          </p:cNvPr>
          <p:cNvGrpSpPr/>
          <p:nvPr/>
        </p:nvGrpSpPr>
        <p:grpSpPr>
          <a:xfrm>
            <a:off x="7053160" y="3576578"/>
            <a:ext cx="2021943" cy="2057649"/>
            <a:chOff x="7162253" y="2501164"/>
            <a:chExt cx="2021943" cy="205764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9ED72F-809D-9DFC-BDE5-E9D045094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56" t="1" r="44196" b="60960"/>
            <a:stretch/>
          </p:blipFill>
          <p:spPr>
            <a:xfrm>
              <a:off x="7191572" y="2501164"/>
              <a:ext cx="1992624" cy="152014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4BE08A-684C-0D31-B064-3DB857584B6B}"/>
                </a:ext>
              </a:extLst>
            </p:cNvPr>
            <p:cNvSpPr/>
            <p:nvPr/>
          </p:nvSpPr>
          <p:spPr>
            <a:xfrm>
              <a:off x="7162253" y="3944824"/>
              <a:ext cx="636621" cy="61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9C039DF-85FF-168E-F3AD-F4837409E98A}"/>
              </a:ext>
            </a:extLst>
          </p:cNvPr>
          <p:cNvSpPr/>
          <p:nvPr/>
        </p:nvSpPr>
        <p:spPr>
          <a:xfrm>
            <a:off x="7163667" y="3638528"/>
            <a:ext cx="473714" cy="7065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8A1435-315E-8F72-344C-6468B2222C3F}"/>
                  </a:ext>
                </a:extLst>
              </p:cNvPr>
              <p:cNvSpPr txBox="1"/>
              <p:nvPr/>
            </p:nvSpPr>
            <p:spPr>
              <a:xfrm>
                <a:off x="7155063" y="3676896"/>
                <a:ext cx="327490" cy="980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8A1435-315E-8F72-344C-6468B2222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63" y="3676896"/>
                <a:ext cx="327490" cy="980525"/>
              </a:xfrm>
              <a:prstGeom prst="rect">
                <a:avLst/>
              </a:prstGeom>
              <a:blipFill>
                <a:blip r:embed="rId16"/>
                <a:stretch>
                  <a:fillRect l="-261538" t="-100000" r="-169231" b="-10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74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BAC-BCD1-A087-E83C-AF449268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147391"/>
            <a:ext cx="10983771" cy="1325563"/>
          </a:xfrm>
        </p:spPr>
        <p:txBody>
          <a:bodyPr/>
          <a:lstStyle/>
          <a:p>
            <a:r>
              <a:rPr lang="en-CH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atoms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to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structural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794E2-2D03-6128-B9C6-70EBF30CE809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274568" y="3191444"/>
            <a:ext cx="1313200" cy="1156892"/>
            <a:chOff x="1420762" y="707923"/>
            <a:chExt cx="2036826" cy="17943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081E64-64D8-65E1-F055-415DD0488F83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7EB7CA-F45D-A1A7-1C08-B401FC0F08B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A462E5-6CB9-67CF-A35D-F094749DD797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1646D-4E1E-8F87-8FD0-83C116E46CC7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4C538-C913-397E-3AA1-892DA4023566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EF270F-EEFA-1D70-1763-A6EA304ACD29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1198F-A7D5-EE3C-C79E-82390EF1DE2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9494FE-3523-163B-F0C9-656590637CEE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6B43F9-D6A5-C4B6-E7E6-B2AC2788C7D2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89853-97A4-A77C-4F95-5E3969F41461}"/>
              </a:ext>
            </a:extLst>
          </p:cNvPr>
          <p:cNvGrpSpPr/>
          <p:nvPr/>
        </p:nvGrpSpPr>
        <p:grpSpPr>
          <a:xfrm rot="3956318">
            <a:off x="269776" y="3185888"/>
            <a:ext cx="1325578" cy="1176388"/>
            <a:chOff x="1515664" y="775907"/>
            <a:chExt cx="1859796" cy="165048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C211A1-083B-129E-AEEE-DA0E9307C884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68F3EA-D064-DC30-6037-F0AA80C8528B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5CD0AE-41FE-6D77-EA42-09FAEF342ED5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DB51F19-1739-31FD-F8A4-CECB646DE450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33770A-2384-E422-D022-C0A21350D774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C74D005A-D2A0-AAFA-D8CE-B8AD9EEA8CF5}"/>
              </a:ext>
            </a:extLst>
          </p:cNvPr>
          <p:cNvSpPr>
            <a:spLocks noChangeAspect="1"/>
          </p:cNvSpPr>
          <p:nvPr/>
        </p:nvSpPr>
        <p:spPr>
          <a:xfrm>
            <a:off x="3091511" y="2713969"/>
            <a:ext cx="1308116" cy="131139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D4987-CD36-2EA8-73B7-AA70A6DBE631}"/>
              </a:ext>
            </a:extLst>
          </p:cNvPr>
          <p:cNvSpPr txBox="1"/>
          <p:nvPr/>
        </p:nvSpPr>
        <p:spPr>
          <a:xfrm>
            <a:off x="3578134" y="3157768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DD9D2-B1B2-7F8B-BC1C-2F34CFE49F07}"/>
              </a:ext>
            </a:extLst>
          </p:cNvPr>
          <p:cNvGrpSpPr/>
          <p:nvPr/>
        </p:nvGrpSpPr>
        <p:grpSpPr>
          <a:xfrm rot="3956318">
            <a:off x="1995666" y="3863831"/>
            <a:ext cx="1451760" cy="1278959"/>
            <a:chOff x="1420762" y="707923"/>
            <a:chExt cx="2036826" cy="17943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6DEA87F-B2A1-2799-6CDC-27EBA1CF3114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8062240-93D1-10B6-2CAF-C28F4FAE5E2E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2AB6F8-C18D-BB47-E58A-D683C4E47E59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0323EA-DF7D-BB44-D63B-47FD45EB9711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DE2CA9-3D45-3CF5-1C98-6F1D85978D6F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4EC204-B605-DFE9-EA33-FCCF4E174A3D}"/>
              </a:ext>
            </a:extLst>
          </p:cNvPr>
          <p:cNvGrpSpPr/>
          <p:nvPr/>
        </p:nvGrpSpPr>
        <p:grpSpPr>
          <a:xfrm rot="3956318">
            <a:off x="2032251" y="2467302"/>
            <a:ext cx="1451760" cy="1278959"/>
            <a:chOff x="1420762" y="707923"/>
            <a:chExt cx="2036826" cy="179438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109571A-E874-517A-BD2F-B07A21101872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32291D9-0F55-78BC-C5DB-D5318A30B03F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055A6B-5EF8-58C9-0A8D-DB31F0308ED6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950D2EE-764F-54EC-4285-525FF433FCEB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CAA836-8D7D-394C-F68A-873E96655F28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9D725F-CA24-905A-2343-FA14FF611C9D}"/>
              </a:ext>
            </a:extLst>
          </p:cNvPr>
          <p:cNvGrpSpPr/>
          <p:nvPr/>
        </p:nvGrpSpPr>
        <p:grpSpPr>
          <a:xfrm rot="3956318">
            <a:off x="3494084" y="3867265"/>
            <a:ext cx="1451760" cy="1278959"/>
            <a:chOff x="1420762" y="707923"/>
            <a:chExt cx="2036826" cy="179438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2DB8776-E8D0-96DC-5F6D-5CC65704B856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AD7883F-070B-C90F-B982-8ACB698A9EF9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D42E1AC-D8C4-82DA-923A-E8E50B6613F2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3C5A200-4A0B-AD9D-12D0-6F98C050507E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20CE298-251B-AEF2-FBB5-A92D9660BF02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7CA3ED-18B6-9D77-F3AD-F77FB9DD52E8}"/>
              </a:ext>
            </a:extLst>
          </p:cNvPr>
          <p:cNvGrpSpPr/>
          <p:nvPr/>
        </p:nvGrpSpPr>
        <p:grpSpPr>
          <a:xfrm>
            <a:off x="5541624" y="1639094"/>
            <a:ext cx="1418526" cy="1422080"/>
            <a:chOff x="7467793" y="1623174"/>
            <a:chExt cx="1418526" cy="142208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CB657B-1722-AFE3-D1DA-3559FB9D9004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flipH="1" flipV="1">
              <a:off x="8129542" y="2324429"/>
              <a:ext cx="164696" cy="505926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DDADCA2-04F0-3086-5792-16BC48007D40}"/>
                </a:ext>
              </a:extLst>
            </p:cNvPr>
            <p:cNvGrpSpPr/>
            <p:nvPr/>
          </p:nvGrpSpPr>
          <p:grpSpPr>
            <a:xfrm rot="3956318">
              <a:off x="8233915" y="1879247"/>
              <a:ext cx="210791" cy="662256"/>
              <a:chOff x="2309672" y="1573161"/>
              <a:chExt cx="295741" cy="92914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0B3808-AA54-1CAA-B11D-6D76276FF28C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65ED87F-E91B-7DBA-EB07-3928E62106DE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  <a:alpha val="15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0636F8D-0AB9-39CA-CB92-354EF6F9422A}"/>
                </a:ext>
              </a:extLst>
            </p:cNvPr>
            <p:cNvSpPr txBox="1"/>
            <p:nvPr/>
          </p:nvSpPr>
          <p:spPr>
            <a:xfrm>
              <a:off x="7972358" y="2133472"/>
              <a:ext cx="27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8B4564-AFAE-FB31-96E2-429D89F85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7793" y="1623174"/>
              <a:ext cx="1418526" cy="142208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0E281FB-5A3E-4CB2-A38D-2879899361C9}"/>
                </a:ext>
              </a:extLst>
            </p:cNvPr>
            <p:cNvSpPr/>
            <p:nvPr/>
          </p:nvSpPr>
          <p:spPr>
            <a:xfrm rot="3956318">
              <a:off x="7469992" y="2470280"/>
              <a:ext cx="207840" cy="210239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A050471-8FC8-13C2-EC62-B5F55909E29E}"/>
                </a:ext>
              </a:extLst>
            </p:cNvPr>
            <p:cNvSpPr/>
            <p:nvPr/>
          </p:nvSpPr>
          <p:spPr>
            <a:xfrm rot="3956318">
              <a:off x="8232688" y="2820126"/>
              <a:ext cx="207840" cy="210239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0120C-7F14-76A7-7B0A-B09B6F418370}"/>
              </a:ext>
            </a:extLst>
          </p:cNvPr>
          <p:cNvGrpSpPr/>
          <p:nvPr/>
        </p:nvGrpSpPr>
        <p:grpSpPr>
          <a:xfrm>
            <a:off x="5588937" y="3560067"/>
            <a:ext cx="1312407" cy="2073324"/>
            <a:chOff x="6241084" y="3577318"/>
            <a:chExt cx="1312407" cy="207332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C743BE8-D270-84ED-B72D-266EC34C0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215" b="61248"/>
            <a:stretch/>
          </p:blipFill>
          <p:spPr>
            <a:xfrm>
              <a:off x="6241084" y="3577318"/>
              <a:ext cx="1282462" cy="1508954"/>
            </a:xfrm>
            <a:prstGeom prst="rect">
              <a:avLst/>
            </a:prstGeom>
          </p:spPr>
        </p:pic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B4640DA-A398-42E7-0B82-A6B30927CB21}"/>
                </a:ext>
              </a:extLst>
            </p:cNvPr>
            <p:cNvSpPr/>
            <p:nvPr/>
          </p:nvSpPr>
          <p:spPr>
            <a:xfrm>
              <a:off x="7350606" y="5362130"/>
              <a:ext cx="202885" cy="288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B4E46-EDD0-9BE2-3D13-A26CF0286579}"/>
              </a:ext>
            </a:extLst>
          </p:cNvPr>
          <p:cNvSpPr txBox="1"/>
          <p:nvPr/>
        </p:nvSpPr>
        <p:spPr>
          <a:xfrm>
            <a:off x="4743091" y="6165257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ACDC framework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7397A2-405D-C672-E5D8-8926E0E48100}"/>
              </a:ext>
            </a:extLst>
          </p:cNvPr>
          <p:cNvGrpSpPr/>
          <p:nvPr/>
        </p:nvGrpSpPr>
        <p:grpSpPr>
          <a:xfrm rot="3956318">
            <a:off x="3503970" y="2439238"/>
            <a:ext cx="1451760" cy="1278957"/>
            <a:chOff x="1420762" y="707923"/>
            <a:chExt cx="2036826" cy="179438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DA31B0-BE06-9F8D-9E8E-A9A491FBDBEE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6F6915F-8F8B-DCDC-6F54-C90BF2084389}"/>
                </a:ext>
              </a:extLst>
            </p:cNvPr>
            <p:cNvSpPr/>
            <p:nvPr/>
          </p:nvSpPr>
          <p:spPr>
            <a:xfrm>
              <a:off x="2313813" y="2207339"/>
              <a:ext cx="291600" cy="294966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CD6E89B-578A-AD49-BF92-3CCFE8A48AA8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6696A8E-6C5B-C6F1-C563-C9CEC8C6F6E8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05959BE-00EC-FCCC-CEC4-94216D2B5B9C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3FE160-BC0C-3DCD-83CE-6DBF7DF3FA8B}"/>
              </a:ext>
            </a:extLst>
          </p:cNvPr>
          <p:cNvSpPr txBox="1"/>
          <p:nvPr/>
        </p:nvSpPr>
        <p:spPr>
          <a:xfrm>
            <a:off x="3278062" y="5263475"/>
            <a:ext cx="13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</a:t>
            </a:r>
            <a:r>
              <a:rPr kumimoji="0" lang="en-CH" sz="18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locality</a:t>
            </a:r>
            <a:endParaRPr kumimoji="0" lang="en-CH" sz="16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85406B1-D349-A3B1-711E-1DDC5C5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8153" y="6560583"/>
            <a:ext cx="2743200" cy="365125"/>
          </a:xfrm>
        </p:spPr>
        <p:txBody>
          <a:bodyPr/>
          <a:lstStyle/>
          <a:p>
            <a:fld id="{C58145C5-2A9A-C44C-8FE3-3DD55608D33D}" type="slidenum">
              <a:rPr lang="en-CH" smtClean="0"/>
              <a:t>11</a:t>
            </a:fld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928FE-1CCA-ED8F-DC2C-AAE440CAA8FE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Bartók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4"/>
              </a:rPr>
              <a:t>2013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Drautz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5"/>
              </a:rPr>
              <a:t>2019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Willatt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6"/>
              </a:rPr>
              <a:t>2018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/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blipFill>
                <a:blip r:embed="rId12"/>
                <a:stretch>
                  <a:fillRect l="-33333" t="-24000" r="-2727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/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blipFill>
                <a:blip r:embed="rId13"/>
                <a:stretch>
                  <a:fillRect l="-12500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/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blipFill>
                <a:blip r:embed="rId14"/>
                <a:stretch>
                  <a:fillRect l="-23529" r="-1764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07A5A3-CE26-336F-1035-BE36B3077193}"/>
                  </a:ext>
                </a:extLst>
              </p:cNvPr>
              <p:cNvSpPr txBox="1"/>
              <p:nvPr/>
            </p:nvSpPr>
            <p:spPr>
              <a:xfrm>
                <a:off x="10697942" y="713276"/>
                <a:ext cx="8952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𝑛𝑙𝑚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07A5A3-CE26-336F-1035-BE36B3077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7942" y="713276"/>
                <a:ext cx="895245" cy="276999"/>
              </a:xfrm>
              <a:prstGeom prst="rect">
                <a:avLst/>
              </a:prstGeom>
              <a:blipFill>
                <a:blip r:embed="rId15"/>
                <a:stretch>
                  <a:fillRect l="-8451" t="-4545" r="-985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DDDF0EA-EB0D-67A0-9DD7-303A8DE02B05}"/>
              </a:ext>
            </a:extLst>
          </p:cNvPr>
          <p:cNvGrpSpPr/>
          <p:nvPr/>
        </p:nvGrpSpPr>
        <p:grpSpPr>
          <a:xfrm>
            <a:off x="7531262" y="1629309"/>
            <a:ext cx="1418526" cy="1422080"/>
            <a:chOff x="7467793" y="1623174"/>
            <a:chExt cx="1418526" cy="142208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F70B07-5294-5961-84A4-2238A5674D7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H="1">
              <a:off x="8129542" y="2074022"/>
              <a:ext cx="511522" cy="250407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445406E-0791-9CBB-1BBD-DD4697A0013E}"/>
                </a:ext>
              </a:extLst>
            </p:cNvPr>
            <p:cNvGrpSpPr/>
            <p:nvPr/>
          </p:nvGrpSpPr>
          <p:grpSpPr>
            <a:xfrm rot="3956318">
              <a:off x="8233915" y="1879247"/>
              <a:ext cx="210791" cy="662256"/>
              <a:chOff x="2309672" y="1573161"/>
              <a:chExt cx="295741" cy="92914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FD50C2B-DD12-0BD1-B553-DCE186EC24D2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444ED9A-FB63-EAC7-EC7A-7065DBF74AC3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  <a:alpha val="15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73420B-8E24-A415-2143-C271B309C4D9}"/>
                </a:ext>
              </a:extLst>
            </p:cNvPr>
            <p:cNvSpPr txBox="1"/>
            <p:nvPr/>
          </p:nvSpPr>
          <p:spPr>
            <a:xfrm>
              <a:off x="7972358" y="2133472"/>
              <a:ext cx="27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B1F8A05-1602-30FA-7CF1-A75072E5E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7793" y="1623174"/>
              <a:ext cx="1418526" cy="142208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88682D-B44D-219F-AFFE-59C6F5C78DB3}"/>
                </a:ext>
              </a:extLst>
            </p:cNvPr>
            <p:cNvSpPr/>
            <p:nvPr/>
          </p:nvSpPr>
          <p:spPr>
            <a:xfrm rot="3956318">
              <a:off x="7469992" y="2470280"/>
              <a:ext cx="207840" cy="210239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1011978-78A3-C938-6F21-2BD5FC091E09}"/>
                </a:ext>
              </a:extLst>
            </p:cNvPr>
            <p:cNvSpPr/>
            <p:nvPr/>
          </p:nvSpPr>
          <p:spPr>
            <a:xfrm rot="3956318">
              <a:off x="8232688" y="2820126"/>
              <a:ext cx="207840" cy="210239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1F0D08-416D-34FC-45CB-F91AE5A962D4}"/>
              </a:ext>
            </a:extLst>
          </p:cNvPr>
          <p:cNvGrpSpPr/>
          <p:nvPr/>
        </p:nvGrpSpPr>
        <p:grpSpPr>
          <a:xfrm>
            <a:off x="7053160" y="3576578"/>
            <a:ext cx="2021943" cy="2057649"/>
            <a:chOff x="7162253" y="2501164"/>
            <a:chExt cx="2021943" cy="205764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9ED72F-809D-9DFC-BDE5-E9D045094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56" t="1" r="44196" b="60960"/>
            <a:stretch/>
          </p:blipFill>
          <p:spPr>
            <a:xfrm>
              <a:off x="7191572" y="2501164"/>
              <a:ext cx="1992624" cy="152014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4BE08A-684C-0D31-B064-3DB857584B6B}"/>
                </a:ext>
              </a:extLst>
            </p:cNvPr>
            <p:cNvSpPr/>
            <p:nvPr/>
          </p:nvSpPr>
          <p:spPr>
            <a:xfrm>
              <a:off x="7162253" y="3944824"/>
              <a:ext cx="636621" cy="613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9C039DF-85FF-168E-F3AD-F4837409E98A}"/>
              </a:ext>
            </a:extLst>
          </p:cNvPr>
          <p:cNvSpPr/>
          <p:nvPr/>
        </p:nvSpPr>
        <p:spPr>
          <a:xfrm>
            <a:off x="7163667" y="3638528"/>
            <a:ext cx="473714" cy="7065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8A1435-315E-8F72-344C-6468B2222C3F}"/>
                  </a:ext>
                </a:extLst>
              </p:cNvPr>
              <p:cNvSpPr txBox="1"/>
              <p:nvPr/>
            </p:nvSpPr>
            <p:spPr>
              <a:xfrm>
                <a:off x="7155063" y="3676896"/>
                <a:ext cx="327490" cy="980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/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D8A1435-315E-8F72-344C-6468B2222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63" y="3676896"/>
                <a:ext cx="327490" cy="980525"/>
              </a:xfrm>
              <a:prstGeom prst="rect">
                <a:avLst/>
              </a:prstGeom>
              <a:blipFill>
                <a:blip r:embed="rId16"/>
                <a:stretch>
                  <a:fillRect l="-261538" t="-100000" r="-169231" b="-10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8D4528E-3D4B-31BF-28EB-0C91E47DA75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5" t="26987" r="84509" b="44692"/>
          <a:stretch/>
        </p:blipFill>
        <p:spPr>
          <a:xfrm>
            <a:off x="9612752" y="2701733"/>
            <a:ext cx="737816" cy="7650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AB242C-AC3B-918F-7FA5-697A3B58888E}"/>
              </a:ext>
            </a:extLst>
          </p:cNvPr>
          <p:cNvSpPr txBox="1"/>
          <p:nvPr/>
        </p:nvSpPr>
        <p:spPr>
          <a:xfrm>
            <a:off x="10227892" y="5111172"/>
            <a:ext cx="118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u="none" strike="noStrike" kern="1200" cap="none" spc="0" normalizeH="0" baseline="0" noProof="0">
                <a:ln>
                  <a:noFill/>
                </a:ln>
                <a:solidFill>
                  <a:srgbClr val="004EFB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symmetry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83903B4-BAE7-9C0D-C2B7-8D708740E626}"/>
              </a:ext>
            </a:extLst>
          </p:cNvPr>
          <p:cNvSpPr/>
          <p:nvPr/>
        </p:nvSpPr>
        <p:spPr>
          <a:xfrm>
            <a:off x="9690508" y="3401959"/>
            <a:ext cx="2136881" cy="1726983"/>
          </a:xfrm>
          <a:prstGeom prst="rect">
            <a:avLst/>
          </a:prstGeom>
          <a:noFill/>
          <a:ln>
            <a:solidFill>
              <a:srgbClr val="0040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D572F0C-C59C-412C-73BF-97F075CF0A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12752" y="3242402"/>
            <a:ext cx="1601136" cy="20732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3EE221-9EDD-AF3C-05D2-42002A95FD6F}"/>
              </a:ext>
            </a:extLst>
          </p:cNvPr>
          <p:cNvSpPr txBox="1"/>
          <p:nvPr/>
        </p:nvSpPr>
        <p:spPr>
          <a:xfrm>
            <a:off x="10227892" y="5473737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SO(3) irrep</a:t>
            </a:r>
            <a:endParaRPr kumimoji="0" lang="en-CH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42117A0-8B2B-18C5-3C2B-76EEC84F3CC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5287" t="3741"/>
          <a:stretch/>
        </p:blipFill>
        <p:spPr>
          <a:xfrm>
            <a:off x="10486528" y="1120791"/>
            <a:ext cx="1483862" cy="202231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C8C6057-FA2D-9B3E-C7F8-BA48FDB3A7EA}"/>
              </a:ext>
            </a:extLst>
          </p:cNvPr>
          <p:cNvSpPr/>
          <p:nvPr/>
        </p:nvSpPr>
        <p:spPr>
          <a:xfrm>
            <a:off x="10486529" y="1377495"/>
            <a:ext cx="1483862" cy="1759191"/>
          </a:xfrm>
          <a:prstGeom prst="rect">
            <a:avLst/>
          </a:prstGeom>
          <a:solidFill>
            <a:schemeClr val="bg1">
              <a:lumMod val="85000"/>
              <a:alpha val="60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FE4C3E-702E-38D5-9DED-67779CF87E9B}"/>
              </a:ext>
            </a:extLst>
          </p:cNvPr>
          <p:cNvSpPr/>
          <p:nvPr/>
        </p:nvSpPr>
        <p:spPr>
          <a:xfrm>
            <a:off x="10491373" y="1108738"/>
            <a:ext cx="1483862" cy="927514"/>
          </a:xfrm>
          <a:prstGeom prst="rect">
            <a:avLst/>
          </a:prstGeom>
          <a:solidFill>
            <a:schemeClr val="bg1">
              <a:lumMod val="85000"/>
              <a:alpha val="60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3CF517-36EA-317E-C5B9-45BA11E24E4B}"/>
                  </a:ext>
                </a:extLst>
              </p:cNvPr>
              <p:cNvSpPr txBox="1"/>
              <p:nvPr/>
            </p:nvSpPr>
            <p:spPr>
              <a:xfrm>
                <a:off x="10286428" y="5886831"/>
                <a:ext cx="973023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3CF517-36EA-317E-C5B9-45BA11E24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428" y="5886831"/>
                <a:ext cx="973023" cy="375167"/>
              </a:xfrm>
              <a:prstGeom prst="rect">
                <a:avLst/>
              </a:prstGeom>
              <a:blipFill>
                <a:blip r:embed="rId20"/>
                <a:stretch>
                  <a:fillRect l="-7692" r="-769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7B5DF5-FB21-AAD7-0E44-EE959618ACB9}"/>
                  </a:ext>
                </a:extLst>
              </p:cNvPr>
              <p:cNvSpPr txBox="1"/>
              <p:nvPr/>
            </p:nvSpPr>
            <p:spPr>
              <a:xfrm>
                <a:off x="10068561" y="5880389"/>
                <a:ext cx="835934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7B5DF5-FB21-AAD7-0E44-EE959618A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61" y="5880389"/>
                <a:ext cx="835934" cy="375167"/>
              </a:xfrm>
              <a:prstGeom prst="rect">
                <a:avLst/>
              </a:prstGeom>
              <a:blipFill>
                <a:blip r:embed="rId21"/>
                <a:stretch>
                  <a:fillRect l="-8955" r="-895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22E7FE-D228-62B4-6402-734360B23331}"/>
                  </a:ext>
                </a:extLst>
              </p:cNvPr>
              <p:cNvSpPr txBox="1"/>
              <p:nvPr/>
            </p:nvSpPr>
            <p:spPr>
              <a:xfrm>
                <a:off x="12192000" y="5380992"/>
                <a:ext cx="2195858" cy="388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122E7FE-D228-62B4-6402-734360B23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0" y="5380992"/>
                <a:ext cx="2195858" cy="388055"/>
              </a:xfrm>
              <a:prstGeom prst="rect">
                <a:avLst/>
              </a:prstGeom>
              <a:blipFill>
                <a:blip r:embed="rId22"/>
                <a:stretch>
                  <a:fillRect l="-2312" r="-346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>
            <a:extLst>
              <a:ext uri="{FF2B5EF4-FFF2-40B4-BE49-F238E27FC236}">
                <a16:creationId xmlns:a16="http://schemas.microsoft.com/office/drawing/2014/main" id="{0C18A640-D380-1D2F-DD8D-59818630E06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77318" y="5936245"/>
            <a:ext cx="276631" cy="333865"/>
          </a:xfrm>
          <a:prstGeom prst="rect">
            <a:avLst/>
          </a:prstGeom>
        </p:spPr>
      </p:pic>
      <p:pic>
        <p:nvPicPr>
          <p:cNvPr id="66" name="Picture 65" descr="A blue and red flower&#10;&#10;AI-generated content may be incorrect.">
            <a:extLst>
              <a:ext uri="{FF2B5EF4-FFF2-40B4-BE49-F238E27FC236}">
                <a16:creationId xmlns:a16="http://schemas.microsoft.com/office/drawing/2014/main" id="{31208B74-DD85-D09C-812E-D4A04DC20E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370" t="28494" r="16286" b="27888"/>
          <a:stretch>
            <a:fillRect/>
          </a:stretch>
        </p:blipFill>
        <p:spPr>
          <a:xfrm>
            <a:off x="10987752" y="3879934"/>
            <a:ext cx="848020" cy="83631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8C2C76F-5B2E-2B6A-072A-A43C1BD2B11A}"/>
              </a:ext>
            </a:extLst>
          </p:cNvPr>
          <p:cNvSpPr/>
          <p:nvPr/>
        </p:nvSpPr>
        <p:spPr>
          <a:xfrm>
            <a:off x="9688467" y="3405911"/>
            <a:ext cx="1405464" cy="1726983"/>
          </a:xfrm>
          <a:prstGeom prst="rect">
            <a:avLst/>
          </a:prstGeom>
          <a:noFill/>
          <a:ln>
            <a:solidFill>
              <a:srgbClr val="0040D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 animBg="1"/>
      <p:bldP spid="53" grpId="0" animBg="1"/>
      <p:bldP spid="53" grpId="1" animBg="1"/>
      <p:bldP spid="54" grpId="0" animBg="1"/>
      <p:bldP spid="54" grpId="1" animBg="1"/>
      <p:bldP spid="55" grpId="0"/>
      <p:bldP spid="56" grpId="0"/>
      <p:bldP spid="59" grpId="0"/>
      <p:bldP spid="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95FA0A-E168-BF74-D65C-3453F6AA0E90}"/>
                  </a:ext>
                </a:extLst>
              </p:cNvPr>
              <p:cNvSpPr txBox="1"/>
              <p:nvPr/>
            </p:nvSpPr>
            <p:spPr>
              <a:xfrm>
                <a:off x="5942836" y="4982985"/>
                <a:ext cx="1774395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95FA0A-E168-BF74-D65C-3453F6AA0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836" y="4982985"/>
                <a:ext cx="1774395" cy="375167"/>
              </a:xfrm>
              <a:prstGeom prst="rect">
                <a:avLst/>
              </a:prstGeom>
              <a:blipFill>
                <a:blip r:embed="rId2"/>
                <a:stretch>
                  <a:fillRect l="-2857" r="-285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BD0CFB9-B069-954E-D0D1-4B90587B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4" y="-4568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Symmetries abound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78C67-D7A9-7750-D01C-05A75594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12</a:t>
            </a:fld>
            <a:endParaRPr lang="en-C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1E1957-74D1-8A33-21A9-F0895B59CAE1}"/>
              </a:ext>
            </a:extLst>
          </p:cNvPr>
          <p:cNvGrpSpPr/>
          <p:nvPr/>
        </p:nvGrpSpPr>
        <p:grpSpPr>
          <a:xfrm>
            <a:off x="1226258" y="2241315"/>
            <a:ext cx="990138" cy="998831"/>
            <a:chOff x="1551016" y="778444"/>
            <a:chExt cx="1831987" cy="1848072"/>
          </a:xfrm>
          <a:effectLst>
            <a:glow>
              <a:schemeClr val="accent1">
                <a:alpha val="53688"/>
              </a:schemeClr>
            </a:glow>
            <a:reflection endPos="0" dist="50800" dir="5400000" sy="-100000" algn="bl" rotWithShape="0"/>
          </a:effectLst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BBDC8F-3487-A9E7-A072-997FC1BE7C99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6FF54A5-25EF-8C51-0413-1B4538286CCE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9D8DB7-06AA-535B-D8BE-C68BF87759C2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80DD83-EFA2-735A-E234-61879B679826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7545204-50C7-3B42-AA31-F299068A68D6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E02860-802E-DB27-22B5-0ABE00316B0E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70E23C-20A5-7B0C-76C7-7C44EAB8D59C}"/>
                </a:ext>
              </a:extLst>
            </p:cNvPr>
            <p:cNvCxnSpPr>
              <a:cxnSpLocks/>
              <a:stCxn id="10" idx="1"/>
              <a:endCxn id="11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9280BA-0FFC-39F8-3DB4-92223A779D2B}"/>
                </a:ext>
              </a:extLst>
            </p:cNvPr>
            <p:cNvCxnSpPr>
              <a:cxnSpLocks/>
              <a:stCxn id="11" idx="1"/>
              <a:endCxn id="8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D40B39-BEBE-EDA2-31FE-2B88A6045BB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E38BEC-FB1B-21D8-D99B-50925D782482}"/>
              </a:ext>
            </a:extLst>
          </p:cNvPr>
          <p:cNvGrpSpPr/>
          <p:nvPr/>
        </p:nvGrpSpPr>
        <p:grpSpPr>
          <a:xfrm rot="2647678">
            <a:off x="1454117" y="4128701"/>
            <a:ext cx="990138" cy="998831"/>
            <a:chOff x="1551016" y="778444"/>
            <a:chExt cx="1831987" cy="18480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989A39-E007-79EA-941A-8E37F1DC8981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423997-E962-A497-E5D8-7C3E2C2430E0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9BC59E-8A03-45E0-2DB6-82552F8821EE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9DEF1C-8EF8-13CF-A104-44922707265E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A1BD1D-97A8-3E93-EA8F-30DFC41834A6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64BC8A-AFF3-13B9-09A5-EB117C5E063A}"/>
                </a:ext>
              </a:extLst>
            </p:cNvPr>
            <p:cNvCxnSpPr>
              <a:cxnSpLocks/>
              <a:stCxn id="27" idx="3"/>
              <a:endCxn id="31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13DD26-79DB-2FEB-AF73-3482A78FDD50}"/>
                </a:ext>
              </a:extLst>
            </p:cNvPr>
            <p:cNvCxnSpPr>
              <a:cxnSpLocks/>
              <a:stCxn id="30" idx="1"/>
              <a:endCxn id="31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C4E6D7-433D-41F0-55A6-B307A876FED7}"/>
                </a:ext>
              </a:extLst>
            </p:cNvPr>
            <p:cNvCxnSpPr>
              <a:cxnSpLocks/>
              <a:stCxn id="31" idx="1"/>
              <a:endCxn id="28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A09104-38C8-6B06-9AF2-88F0F6BA8A1D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79B7-C6B6-39E5-1439-80468E71EE2B}"/>
                  </a:ext>
                </a:extLst>
              </p:cNvPr>
              <p:cNvSpPr txBox="1"/>
              <p:nvPr/>
            </p:nvSpPr>
            <p:spPr>
              <a:xfrm>
                <a:off x="395720" y="1979221"/>
                <a:ext cx="37241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79B7-C6B6-39E5-1439-80468E71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0" y="1979221"/>
                <a:ext cx="372410" cy="446276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71FC5C-B730-80C4-F187-7548F67422E4}"/>
                  </a:ext>
                </a:extLst>
              </p:cNvPr>
              <p:cNvSpPr txBox="1"/>
              <p:nvPr/>
            </p:nvSpPr>
            <p:spPr>
              <a:xfrm>
                <a:off x="408355" y="3972168"/>
                <a:ext cx="378245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71FC5C-B730-80C4-F187-7548F674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" y="3972168"/>
                <a:ext cx="378245" cy="446276"/>
              </a:xfrm>
              <a:prstGeom prst="rect">
                <a:avLst/>
              </a:prstGeom>
              <a:blipFill>
                <a:blip r:embed="rId4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2DEB59-63A3-705D-1A5F-D9FFB9401421}"/>
                  </a:ext>
                </a:extLst>
              </p:cNvPr>
              <p:cNvSpPr txBox="1"/>
              <p:nvPr/>
            </p:nvSpPr>
            <p:spPr>
              <a:xfrm>
                <a:off x="8675899" y="3442784"/>
                <a:ext cx="3173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2DEB59-63A3-705D-1A5F-D9FFB9401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899" y="3442784"/>
                <a:ext cx="317330" cy="298415"/>
              </a:xfrm>
              <a:prstGeom prst="rect">
                <a:avLst/>
              </a:prstGeom>
              <a:blipFill>
                <a:blip r:embed="rId5"/>
                <a:stretch>
                  <a:fillRect l="-12000" r="-8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54C9894-056F-F3B0-7CD2-D72B9FBFAEFA}"/>
              </a:ext>
            </a:extLst>
          </p:cNvPr>
          <p:cNvSpPr txBox="1"/>
          <p:nvPr/>
        </p:nvSpPr>
        <p:spPr>
          <a:xfrm>
            <a:off x="8414626" y="3705245"/>
            <a:ext cx="97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EF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E6703-93DB-35FB-664D-278709376588}"/>
              </a:ext>
            </a:extLst>
          </p:cNvPr>
          <p:cNvSpPr/>
          <p:nvPr/>
        </p:nvSpPr>
        <p:spPr>
          <a:xfrm>
            <a:off x="8297326" y="3294004"/>
            <a:ext cx="1090186" cy="8502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B7AB0-0CB4-CE79-C5CE-FECC19076136}"/>
                  </a:ext>
                </a:extLst>
              </p:cNvPr>
              <p:cNvSpPr txBox="1"/>
              <p:nvPr/>
            </p:nvSpPr>
            <p:spPr>
              <a:xfrm>
                <a:off x="753452" y="3983048"/>
                <a:ext cx="570413" cy="453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B7AB0-0CB4-CE79-C5CE-FECC19076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52" y="3983048"/>
                <a:ext cx="570413" cy="453714"/>
              </a:xfrm>
              <a:prstGeom prst="rect">
                <a:avLst/>
              </a:prstGeom>
              <a:blipFill>
                <a:blip r:embed="rId6"/>
                <a:stretch>
                  <a:fillRect l="-23913" t="-10811" r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516B61-9615-46B2-5436-2819F537C8DF}"/>
              </a:ext>
            </a:extLst>
          </p:cNvPr>
          <p:cNvGrpSpPr/>
          <p:nvPr/>
        </p:nvGrpSpPr>
        <p:grpSpPr>
          <a:xfrm>
            <a:off x="3659075" y="1827412"/>
            <a:ext cx="2283751" cy="1726984"/>
            <a:chOff x="9909768" y="2342852"/>
            <a:chExt cx="2741590" cy="207320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E9B0B6-8FB4-CA52-EB2F-300D5E5F3A3C}"/>
                </a:ext>
              </a:extLst>
            </p:cNvPr>
            <p:cNvSpPr/>
            <p:nvPr/>
          </p:nvSpPr>
          <p:spPr>
            <a:xfrm>
              <a:off x="10044548" y="2502408"/>
              <a:ext cx="2606810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0" name="Picture 59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BEB02F0-00BC-CEEA-618A-6CF4E563D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09768" y="2342852"/>
              <a:ext cx="1601134" cy="20732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AA50EC-2910-33AF-C7A0-4E5396991FFD}"/>
                  </a:ext>
                </a:extLst>
              </p:cNvPr>
              <p:cNvSpPr txBox="1"/>
              <p:nvPr/>
            </p:nvSpPr>
            <p:spPr>
              <a:xfrm>
                <a:off x="5957956" y="3016800"/>
                <a:ext cx="1711366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AA50EC-2910-33AF-C7A0-4E53969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956" y="3016800"/>
                <a:ext cx="1711366" cy="375167"/>
              </a:xfrm>
              <a:prstGeom prst="rect">
                <a:avLst/>
              </a:prstGeom>
              <a:blipFill>
                <a:blip r:embed="rId8"/>
                <a:stretch>
                  <a:fillRect l="-3676" r="-514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34F97AE-618E-9AD5-8663-972FDAB0FF9C}"/>
              </a:ext>
            </a:extLst>
          </p:cNvPr>
          <p:cNvGrpSpPr/>
          <p:nvPr/>
        </p:nvGrpSpPr>
        <p:grpSpPr>
          <a:xfrm>
            <a:off x="3607294" y="3818044"/>
            <a:ext cx="2335536" cy="1726984"/>
            <a:chOff x="9881256" y="2342852"/>
            <a:chExt cx="2803757" cy="2073203"/>
          </a:xfrm>
        </p:grpSpPr>
        <p:pic>
          <p:nvPicPr>
            <p:cNvPr id="79" name="Picture 7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EDF854A-3ED2-C5D1-D750-E1222CB8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81256" y="2342852"/>
              <a:ext cx="1601133" cy="207320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AE4803-DD6F-9CF3-1272-CA9618B27590}"/>
                </a:ext>
              </a:extLst>
            </p:cNvPr>
            <p:cNvSpPr/>
            <p:nvPr/>
          </p:nvSpPr>
          <p:spPr>
            <a:xfrm>
              <a:off x="10044548" y="2502408"/>
              <a:ext cx="2640465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9D247A-20A8-6706-F860-8196CC05E1EF}"/>
                  </a:ext>
                </a:extLst>
              </p:cNvPr>
              <p:cNvSpPr txBox="1"/>
              <p:nvPr/>
            </p:nvSpPr>
            <p:spPr>
              <a:xfrm>
                <a:off x="7673403" y="5012653"/>
                <a:ext cx="2626424" cy="370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⊗1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;1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9D247A-20A8-6706-F860-8196CC05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403" y="5012653"/>
                <a:ext cx="2626424" cy="370166"/>
              </a:xfrm>
              <a:prstGeom prst="rect">
                <a:avLst/>
              </a:prstGeom>
              <a:blipFill>
                <a:blip r:embed="rId9"/>
                <a:stretch>
                  <a:fillRect l="-962" r="-240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D2748-4054-9E56-9443-20A0ED00C1C9}"/>
                  </a:ext>
                </a:extLst>
              </p:cNvPr>
              <p:cNvSpPr txBox="1"/>
              <p:nvPr/>
            </p:nvSpPr>
            <p:spPr>
              <a:xfrm>
                <a:off x="10408780" y="2372745"/>
                <a:ext cx="9940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1D2748-4054-9E56-9443-20A0ED00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780" y="2372745"/>
                <a:ext cx="994055" cy="430887"/>
              </a:xfrm>
              <a:prstGeom prst="rect">
                <a:avLst/>
              </a:prstGeom>
              <a:blipFill>
                <a:blip r:embed="rId10"/>
                <a:stretch>
                  <a:fillRect l="-7500" r="-1125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633637-887E-2100-5EF4-72C0B2E7237B}"/>
                  </a:ext>
                </a:extLst>
              </p:cNvPr>
              <p:cNvSpPr txBox="1"/>
              <p:nvPr/>
            </p:nvSpPr>
            <p:spPr>
              <a:xfrm>
                <a:off x="10015891" y="4275850"/>
                <a:ext cx="2176109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E633637-887E-2100-5EF4-72C0B2E72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891" y="4275850"/>
                <a:ext cx="2176109" cy="448777"/>
              </a:xfrm>
              <a:prstGeom prst="rect">
                <a:avLst/>
              </a:prstGeom>
              <a:blipFill>
                <a:blip r:embed="rId11"/>
                <a:stretch>
                  <a:fillRect l="-3468" t="-16667" r="-520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CA352223-6618-1144-A89E-4E439ED1303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66000"/>
          </a:blip>
          <a:srcRect t="2597" b="2836"/>
          <a:stretch/>
        </p:blipFill>
        <p:spPr>
          <a:xfrm rot="1050087">
            <a:off x="5037081" y="2079139"/>
            <a:ext cx="618887" cy="12921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C211DD6-B9DD-FFC9-036D-2D7CE206BD1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66000"/>
          </a:blip>
          <a:srcRect t="213" b="3297"/>
          <a:stretch/>
        </p:blipFill>
        <p:spPr>
          <a:xfrm rot="5400000">
            <a:off x="5103016" y="4130369"/>
            <a:ext cx="529718" cy="1128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0D58FA-C5BB-6935-7834-C5859FE7206B}"/>
                  </a:ext>
                </a:extLst>
              </p:cNvPr>
              <p:cNvSpPr txBox="1"/>
              <p:nvPr/>
            </p:nvSpPr>
            <p:spPr>
              <a:xfrm>
                <a:off x="8468868" y="964730"/>
                <a:ext cx="3090526" cy="702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C0D58FA-C5BB-6935-7834-C5859FE7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868" y="964730"/>
                <a:ext cx="3090526" cy="702628"/>
              </a:xfrm>
              <a:prstGeom prst="rect">
                <a:avLst/>
              </a:prstGeom>
              <a:blipFill>
                <a:blip r:embed="rId13"/>
                <a:stretch>
                  <a:fillRect l="-1224" t="-136842" r="-2041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Arrow 52">
            <a:extLst>
              <a:ext uri="{FF2B5EF4-FFF2-40B4-BE49-F238E27FC236}">
                <a16:creationId xmlns:a16="http://schemas.microsoft.com/office/drawing/2014/main" id="{0F597CAE-DEF3-75FC-7048-7324D26AB692}"/>
              </a:ext>
            </a:extLst>
          </p:cNvPr>
          <p:cNvSpPr/>
          <p:nvPr/>
        </p:nvSpPr>
        <p:spPr>
          <a:xfrm rot="17363248">
            <a:off x="10463363" y="3147952"/>
            <a:ext cx="631279" cy="141217"/>
          </a:xfrm>
          <a:prstGeom prst="rightArrow">
            <a:avLst/>
          </a:prstGeom>
          <a:solidFill>
            <a:srgbClr val="4EA72E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60C0CCEE-A1CF-7C83-C519-F59CC611B25D}"/>
              </a:ext>
            </a:extLst>
          </p:cNvPr>
          <p:cNvSpPr/>
          <p:nvPr/>
        </p:nvSpPr>
        <p:spPr>
          <a:xfrm>
            <a:off x="10788305" y="4927260"/>
            <a:ext cx="631279" cy="141217"/>
          </a:xfrm>
          <a:prstGeom prst="rightArrow">
            <a:avLst/>
          </a:prstGeom>
          <a:solidFill>
            <a:srgbClr val="4EA72E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70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5" grpId="0"/>
      <p:bldP spid="56" grpId="0" animBg="1"/>
      <p:bldP spid="64" grpId="0"/>
      <p:bldP spid="81" grpId="0"/>
      <p:bldP spid="4" grpId="0"/>
      <p:bldP spid="63" grpId="0"/>
      <p:bldP spid="82" grpId="0"/>
      <p:bldP spid="53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CFB9-B069-954E-D0D1-4B90587B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0" y="14258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the invariance of energies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78C67-D7A9-7750-D01C-05A75594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13</a:t>
            </a:fld>
            <a:endParaRPr lang="en-C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1E1957-74D1-8A33-21A9-F0895B59CAE1}"/>
              </a:ext>
            </a:extLst>
          </p:cNvPr>
          <p:cNvGrpSpPr/>
          <p:nvPr/>
        </p:nvGrpSpPr>
        <p:grpSpPr>
          <a:xfrm>
            <a:off x="1226258" y="2034278"/>
            <a:ext cx="990138" cy="998831"/>
            <a:chOff x="1551016" y="778444"/>
            <a:chExt cx="1831987" cy="18480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BBDC8F-3487-A9E7-A072-997FC1BE7C99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6FF54A5-25EF-8C51-0413-1B4538286CCE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E9D8DB7-06AA-535B-D8BE-C68BF87759C2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80DD83-EFA2-735A-E234-61879B679826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7545204-50C7-3B42-AA31-F299068A68D6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E02860-802E-DB27-22B5-0ABE00316B0E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70E23C-20A5-7B0C-76C7-7C44EAB8D59C}"/>
                </a:ext>
              </a:extLst>
            </p:cNvPr>
            <p:cNvCxnSpPr>
              <a:cxnSpLocks/>
              <a:stCxn id="10" idx="1"/>
              <a:endCxn id="11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9280BA-0FFC-39F8-3DB4-92223A779D2B}"/>
                </a:ext>
              </a:extLst>
            </p:cNvPr>
            <p:cNvCxnSpPr>
              <a:cxnSpLocks/>
              <a:stCxn id="11" idx="1"/>
              <a:endCxn id="8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D40B39-BEBE-EDA2-31FE-2B88A6045BB4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E38BEC-FB1B-21D8-D99B-50925D782482}"/>
              </a:ext>
            </a:extLst>
          </p:cNvPr>
          <p:cNvGrpSpPr/>
          <p:nvPr/>
        </p:nvGrpSpPr>
        <p:grpSpPr>
          <a:xfrm rot="2647678">
            <a:off x="1454117" y="3948021"/>
            <a:ext cx="990138" cy="998831"/>
            <a:chOff x="1551016" y="778444"/>
            <a:chExt cx="1831987" cy="18480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989A39-E007-79EA-941A-8E37F1DC8981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423997-E962-A497-E5D8-7C3E2C2430E0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9BC59E-8A03-45E0-2DB6-82552F8821EE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E9DEF1C-8EF8-13CF-A104-44922707265E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5A1BD1D-97A8-3E93-EA8F-30DFC41834A6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64BC8A-AFF3-13B9-09A5-EB117C5E063A}"/>
                </a:ext>
              </a:extLst>
            </p:cNvPr>
            <p:cNvCxnSpPr>
              <a:cxnSpLocks/>
              <a:stCxn id="27" idx="3"/>
              <a:endCxn id="31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13DD26-79DB-2FEB-AF73-3482A78FDD50}"/>
                </a:ext>
              </a:extLst>
            </p:cNvPr>
            <p:cNvCxnSpPr>
              <a:cxnSpLocks/>
              <a:stCxn id="30" idx="1"/>
              <a:endCxn id="31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C4E6D7-433D-41F0-55A6-B307A876FED7}"/>
                </a:ext>
              </a:extLst>
            </p:cNvPr>
            <p:cNvCxnSpPr>
              <a:cxnSpLocks/>
              <a:stCxn id="31" idx="1"/>
              <a:endCxn id="28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A09104-38C8-6B06-9AF2-88F0F6BA8A1D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79B7-C6B6-39E5-1439-80468E71EE2B}"/>
                  </a:ext>
                </a:extLst>
              </p:cNvPr>
              <p:cNvSpPr txBox="1"/>
              <p:nvPr/>
            </p:nvSpPr>
            <p:spPr>
              <a:xfrm>
                <a:off x="395720" y="1772184"/>
                <a:ext cx="37241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79B7-C6B6-39E5-1439-80468E71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0" y="1772184"/>
                <a:ext cx="372410" cy="446276"/>
              </a:xfrm>
              <a:prstGeom prst="rect">
                <a:avLst/>
              </a:prstGeom>
              <a:blipFill>
                <a:blip r:embed="rId3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71FC5C-B730-80C4-F187-7548F67422E4}"/>
                  </a:ext>
                </a:extLst>
              </p:cNvPr>
              <p:cNvSpPr txBox="1"/>
              <p:nvPr/>
            </p:nvSpPr>
            <p:spPr>
              <a:xfrm>
                <a:off x="408355" y="3791488"/>
                <a:ext cx="378245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71FC5C-B730-80C4-F187-7548F674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5" y="3791488"/>
                <a:ext cx="378245" cy="446276"/>
              </a:xfrm>
              <a:prstGeom prst="rect">
                <a:avLst/>
              </a:prstGeom>
              <a:blipFill>
                <a:blip r:embed="rId4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C15B5A-350E-4BBF-B4D1-5F15333A1A00}"/>
                  </a:ext>
                </a:extLst>
              </p:cNvPr>
              <p:cNvSpPr txBox="1"/>
              <p:nvPr/>
            </p:nvSpPr>
            <p:spPr>
              <a:xfrm>
                <a:off x="10408780" y="2165708"/>
                <a:ext cx="996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C15B5A-350E-4BBF-B4D1-5F15333A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780" y="2165708"/>
                <a:ext cx="996876" cy="430887"/>
              </a:xfrm>
              <a:prstGeom prst="rect">
                <a:avLst/>
              </a:prstGeom>
              <a:blipFill>
                <a:blip r:embed="rId5"/>
                <a:stretch>
                  <a:fillRect l="-7500" t="-2857" r="-1250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6DA874-E0F8-333F-7B60-96AD88E54821}"/>
                  </a:ext>
                </a:extLst>
              </p:cNvPr>
              <p:cNvSpPr txBox="1"/>
              <p:nvPr/>
            </p:nvSpPr>
            <p:spPr>
              <a:xfrm>
                <a:off x="10214019" y="4084198"/>
                <a:ext cx="10048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6DA874-E0F8-333F-7B60-96AD88E54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4019" y="4084198"/>
                <a:ext cx="1004890" cy="430887"/>
              </a:xfrm>
              <a:prstGeom prst="rect">
                <a:avLst/>
              </a:prstGeom>
              <a:blipFill>
                <a:blip r:embed="rId6"/>
                <a:stretch>
                  <a:fillRect l="-7500" t="-2857" r="-125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B7AB0-0CB4-CE79-C5CE-FECC19076136}"/>
                  </a:ext>
                </a:extLst>
              </p:cNvPr>
              <p:cNvSpPr txBox="1"/>
              <p:nvPr/>
            </p:nvSpPr>
            <p:spPr>
              <a:xfrm>
                <a:off x="753452" y="3802368"/>
                <a:ext cx="570413" cy="453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07B7AB0-0CB4-CE79-C5CE-FECC19076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52" y="3802368"/>
                <a:ext cx="570413" cy="453714"/>
              </a:xfrm>
              <a:prstGeom prst="rect">
                <a:avLst/>
              </a:prstGeom>
              <a:blipFill>
                <a:blip r:embed="rId7"/>
                <a:stretch>
                  <a:fillRect l="-23913" t="-13514" r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3516B61-9615-46B2-5436-2819F537C8DF}"/>
              </a:ext>
            </a:extLst>
          </p:cNvPr>
          <p:cNvGrpSpPr/>
          <p:nvPr/>
        </p:nvGrpSpPr>
        <p:grpSpPr>
          <a:xfrm>
            <a:off x="3706579" y="1620375"/>
            <a:ext cx="1345352" cy="1726984"/>
            <a:chOff x="9966792" y="2342852"/>
            <a:chExt cx="1615063" cy="207320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E9B0B6-8FB4-CA52-EB2F-300D5E5F3A3C}"/>
                </a:ext>
              </a:extLst>
            </p:cNvPr>
            <p:cNvSpPr/>
            <p:nvPr/>
          </p:nvSpPr>
          <p:spPr>
            <a:xfrm>
              <a:off x="10044548" y="2502409"/>
              <a:ext cx="1537307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0" name="Picture 59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BEB02F0-00BC-CEEA-618A-6CF4E563D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6792" y="2342852"/>
              <a:ext cx="1601136" cy="20732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AA50EC-2910-33AF-C7A0-4E5396991FFD}"/>
                  </a:ext>
                </a:extLst>
              </p:cNvPr>
              <p:cNvSpPr txBox="1"/>
              <p:nvPr/>
            </p:nvSpPr>
            <p:spPr>
              <a:xfrm>
                <a:off x="5072456" y="2809763"/>
                <a:ext cx="1058880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⊗1 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8AA50EC-2910-33AF-C7A0-4E5396991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56" y="2809763"/>
                <a:ext cx="1058880" cy="375167"/>
              </a:xfrm>
              <a:prstGeom prst="rect">
                <a:avLst/>
              </a:prstGeom>
              <a:blipFill>
                <a:blip r:embed="rId9"/>
                <a:stretch>
                  <a:fillRect l="-7143" r="-8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34F97AE-618E-9AD5-8663-972FDAB0FF9C}"/>
              </a:ext>
            </a:extLst>
          </p:cNvPr>
          <p:cNvGrpSpPr/>
          <p:nvPr/>
        </p:nvGrpSpPr>
        <p:grpSpPr>
          <a:xfrm>
            <a:off x="3678549" y="3637364"/>
            <a:ext cx="1345352" cy="1726984"/>
            <a:chOff x="9966792" y="2342852"/>
            <a:chExt cx="1615063" cy="2073203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EAE4803-DD6F-9CF3-1272-CA9618B27590}"/>
                </a:ext>
              </a:extLst>
            </p:cNvPr>
            <p:cNvSpPr/>
            <p:nvPr/>
          </p:nvSpPr>
          <p:spPr>
            <a:xfrm>
              <a:off x="10044548" y="2502409"/>
              <a:ext cx="1537307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9" name="Picture 7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EDF854A-3ED2-C5D1-D750-E1222CB8E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66792" y="2342852"/>
              <a:ext cx="1601136" cy="20732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8B96BCA-51B8-0FC9-E527-7C8318E44D9F}"/>
                  </a:ext>
                </a:extLst>
              </p:cNvPr>
              <p:cNvSpPr txBox="1"/>
              <p:nvPr/>
            </p:nvSpPr>
            <p:spPr>
              <a:xfrm>
                <a:off x="5072455" y="4824491"/>
                <a:ext cx="1064201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 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8B96BCA-51B8-0FC9-E527-7C8318E44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455" y="4824491"/>
                <a:ext cx="1064201" cy="375167"/>
              </a:xfrm>
              <a:prstGeom prst="rect">
                <a:avLst/>
              </a:prstGeom>
              <a:blipFill>
                <a:blip r:embed="rId10"/>
                <a:stretch>
                  <a:fillRect l="-7059" r="-705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9D247A-20A8-6706-F860-8196CC05E1EF}"/>
                  </a:ext>
                </a:extLst>
              </p:cNvPr>
              <p:cNvSpPr txBox="1"/>
              <p:nvPr/>
            </p:nvSpPr>
            <p:spPr>
              <a:xfrm>
                <a:off x="6260226" y="4839571"/>
                <a:ext cx="1296124" cy="375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 </m:t>
                              </m:r>
                            </m:sup>
                          </m:sSub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9D247A-20A8-6706-F860-8196CC05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26" y="4839571"/>
                <a:ext cx="1296124" cy="375167"/>
              </a:xfrm>
              <a:prstGeom prst="rect">
                <a:avLst/>
              </a:prstGeom>
              <a:blipFill>
                <a:blip r:embed="rId11"/>
                <a:stretch>
                  <a:fillRect l="-962" r="-48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C1E2A56-7B0E-E9CE-781E-A3C7A9A3C1D7}"/>
                  </a:ext>
                </a:extLst>
              </p:cNvPr>
              <p:cNvSpPr txBox="1"/>
              <p:nvPr/>
            </p:nvSpPr>
            <p:spPr>
              <a:xfrm>
                <a:off x="8675899" y="3442784"/>
                <a:ext cx="3173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C1E2A56-7B0E-E9CE-781E-A3C7A9A3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899" y="3442784"/>
                <a:ext cx="317330" cy="298415"/>
              </a:xfrm>
              <a:prstGeom prst="rect">
                <a:avLst/>
              </a:prstGeom>
              <a:blipFill>
                <a:blip r:embed="rId12"/>
                <a:stretch>
                  <a:fillRect l="-12000" r="-8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36C7FDEB-0FBA-D392-7C6F-04BF81B9C32C}"/>
              </a:ext>
            </a:extLst>
          </p:cNvPr>
          <p:cNvSpPr txBox="1"/>
          <p:nvPr/>
        </p:nvSpPr>
        <p:spPr>
          <a:xfrm>
            <a:off x="8414626" y="3705245"/>
            <a:ext cx="122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EF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F179B29-0ABC-680F-CDE5-0584CB025E77}"/>
              </a:ext>
            </a:extLst>
          </p:cNvPr>
          <p:cNvSpPr/>
          <p:nvPr/>
        </p:nvSpPr>
        <p:spPr>
          <a:xfrm>
            <a:off x="8297326" y="3294004"/>
            <a:ext cx="1090186" cy="8502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29FF1A4-D972-16C5-90B6-05800B11CF3E}"/>
                  </a:ext>
                </a:extLst>
              </p:cNvPr>
              <p:cNvSpPr txBox="1"/>
              <p:nvPr/>
            </p:nvSpPr>
            <p:spPr>
              <a:xfrm>
                <a:off x="8711746" y="240668"/>
                <a:ext cx="3020763" cy="702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00⟩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29FF1A4-D972-16C5-90B6-05800B11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46" y="240668"/>
                <a:ext cx="3020763" cy="702628"/>
              </a:xfrm>
              <a:prstGeom prst="rect">
                <a:avLst/>
              </a:prstGeom>
              <a:blipFill>
                <a:blip r:embed="rId13"/>
                <a:stretch>
                  <a:fillRect l="-1250" t="-136842" r="-2083" b="-1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  <p:bldP spid="64" grpId="0"/>
      <p:bldP spid="80" grpId="0"/>
      <p:bldP spid="81" grpId="0"/>
      <p:bldP spid="82" grpId="0"/>
      <p:bldP spid="83" grpId="0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CF89-B102-62FE-F0AB-B0D04C4C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584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Pitfall 1: Locality 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486B9-F8DD-56BE-984C-4B3DCF1D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321" y="1295562"/>
            <a:ext cx="5058989" cy="2424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81F37-2298-8937-C701-A5257B5DF296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Grisafi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, Ceriotti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3"/>
              </a:rPr>
              <a:t>2019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), Grisafi,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Ceriotti (2021)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13C18C-694E-C99E-E972-9B3208FE7BAB}"/>
              </a:ext>
            </a:extLst>
          </p:cNvPr>
          <p:cNvGrpSpPr/>
          <p:nvPr/>
        </p:nvGrpSpPr>
        <p:grpSpPr>
          <a:xfrm>
            <a:off x="1442487" y="1023974"/>
            <a:ext cx="2925855" cy="2402415"/>
            <a:chOff x="562688" y="2111433"/>
            <a:chExt cx="2451778" cy="2013151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2C08E268-1467-034B-E65B-AF8461E10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148" r="58674"/>
            <a:stretch/>
          </p:blipFill>
          <p:spPr>
            <a:xfrm>
              <a:off x="562688" y="2226222"/>
              <a:ext cx="2115112" cy="18983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81F0AB-F578-1050-2B71-49576F6C9E8B}"/>
                </a:ext>
              </a:extLst>
            </p:cNvPr>
            <p:cNvSpPr/>
            <p:nvPr/>
          </p:nvSpPr>
          <p:spPr>
            <a:xfrm>
              <a:off x="2319251" y="2111433"/>
              <a:ext cx="457200" cy="581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EEE4E6-4B8A-8184-90CF-BF5408D02A64}"/>
                </a:ext>
              </a:extLst>
            </p:cNvPr>
            <p:cNvSpPr/>
            <p:nvPr/>
          </p:nvSpPr>
          <p:spPr>
            <a:xfrm>
              <a:off x="2328666" y="2438781"/>
              <a:ext cx="4572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9BD35-4EA4-0937-0169-A3D108A63A47}"/>
                </a:ext>
              </a:extLst>
            </p:cNvPr>
            <p:cNvSpPr/>
            <p:nvPr/>
          </p:nvSpPr>
          <p:spPr>
            <a:xfrm>
              <a:off x="2557266" y="2674689"/>
              <a:ext cx="4572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2E743D-195C-468A-E687-C05D46249452}"/>
                </a:ext>
              </a:extLst>
            </p:cNvPr>
            <p:cNvSpPr/>
            <p:nvPr/>
          </p:nvSpPr>
          <p:spPr>
            <a:xfrm>
              <a:off x="2529273" y="3515779"/>
              <a:ext cx="45720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group of spheres in a circle&#10;&#10;Description automatically generated">
            <a:extLst>
              <a:ext uri="{FF2B5EF4-FFF2-40B4-BE49-F238E27FC236}">
                <a16:creationId xmlns:a16="http://schemas.microsoft.com/office/drawing/2014/main" id="{2E563D96-C09E-1528-E7EE-6DF8FDAD4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9" t="18980" r="28346" b="19529"/>
          <a:stretch/>
        </p:blipFill>
        <p:spPr>
          <a:xfrm>
            <a:off x="3107879" y="5480852"/>
            <a:ext cx="1089781" cy="1118473"/>
          </a:xfrm>
          <a:prstGeom prst="rect">
            <a:avLst/>
          </a:prstGeom>
        </p:spPr>
      </p:pic>
      <p:pic>
        <p:nvPicPr>
          <p:cNvPr id="12" name="Picture 11" descr="A grey and white molecule&#10;&#10;Description automatically generated">
            <a:extLst>
              <a:ext uri="{FF2B5EF4-FFF2-40B4-BE49-F238E27FC236}">
                <a16:creationId xmlns:a16="http://schemas.microsoft.com/office/drawing/2014/main" id="{C0E45288-833C-545C-BC60-C75811A32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9" t="32277" r="3947" b="33125"/>
          <a:stretch/>
        </p:blipFill>
        <p:spPr>
          <a:xfrm>
            <a:off x="4368342" y="5070538"/>
            <a:ext cx="2438400" cy="696653"/>
          </a:xfrm>
          <a:prstGeom prst="rect">
            <a:avLst/>
          </a:prstGeom>
        </p:spPr>
      </p:pic>
      <p:pic>
        <p:nvPicPr>
          <p:cNvPr id="13" name="Picture 12" descr="A black and white image of a molecule&#10;&#10;Description automatically generated">
            <a:extLst>
              <a:ext uri="{FF2B5EF4-FFF2-40B4-BE49-F238E27FC236}">
                <a16:creationId xmlns:a16="http://schemas.microsoft.com/office/drawing/2014/main" id="{194F22AB-7691-E86A-F872-48E197160F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34" t="8711" r="41911" b="8728"/>
          <a:stretch/>
        </p:blipFill>
        <p:spPr>
          <a:xfrm rot="15529869">
            <a:off x="1593522" y="4760503"/>
            <a:ext cx="548190" cy="1990345"/>
          </a:xfrm>
          <a:prstGeom prst="rect">
            <a:avLst/>
          </a:prstGeom>
        </p:spPr>
      </p:pic>
      <p:pic>
        <p:nvPicPr>
          <p:cNvPr id="17" name="Picture 16" descr="A grey and white spheres&#10;&#10;Description automatically generated">
            <a:extLst>
              <a:ext uri="{FF2B5EF4-FFF2-40B4-BE49-F238E27FC236}">
                <a16:creationId xmlns:a16="http://schemas.microsoft.com/office/drawing/2014/main" id="{7688F832-C777-BED7-E100-50D52AEDE3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389" y="3634086"/>
            <a:ext cx="1830871" cy="1373153"/>
          </a:xfrm>
          <a:prstGeom prst="rect">
            <a:avLst/>
          </a:prstGeom>
        </p:spPr>
      </p:pic>
      <p:pic>
        <p:nvPicPr>
          <p:cNvPr id="19" name="Picture 18" descr="A molecule of white and grey spheres&#10;&#10;Description automatically generated">
            <a:extLst>
              <a:ext uri="{FF2B5EF4-FFF2-40B4-BE49-F238E27FC236}">
                <a16:creationId xmlns:a16="http://schemas.microsoft.com/office/drawing/2014/main" id="{B4E4443B-C416-4C58-881F-CBE6A32E6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1773" y="2959786"/>
            <a:ext cx="2358183" cy="17686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9A42FC-F6FA-54F3-322B-E87699749769}"/>
              </a:ext>
            </a:extLst>
          </p:cNvPr>
          <p:cNvSpPr txBox="1"/>
          <p:nvPr/>
        </p:nvSpPr>
        <p:spPr>
          <a:xfrm>
            <a:off x="362083" y="3486255"/>
            <a:ext cx="3176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Train on small molecules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50BDA-B01A-B3FD-865D-DBA839743C81}"/>
              </a:ext>
            </a:extLst>
          </p:cNvPr>
          <p:cNvSpPr txBox="1"/>
          <p:nvPr/>
        </p:nvSpPr>
        <p:spPr>
          <a:xfrm>
            <a:off x="373318" y="4888750"/>
            <a:ext cx="3176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Extrapolate on larger ones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163DC8-DB5F-2C2D-1802-846EC0E66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7586" y="3788180"/>
            <a:ext cx="5028457" cy="3001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3B77DE-679E-632A-1F6A-9D71FA6E4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39" y="879338"/>
            <a:ext cx="2322803" cy="232280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C218708-3645-E520-11B3-DE733567AB29}"/>
              </a:ext>
            </a:extLst>
          </p:cNvPr>
          <p:cNvGrpSpPr/>
          <p:nvPr/>
        </p:nvGrpSpPr>
        <p:grpSpPr>
          <a:xfrm>
            <a:off x="4973018" y="2133939"/>
            <a:ext cx="1640753" cy="1309580"/>
            <a:chOff x="5218943" y="1944762"/>
            <a:chExt cx="1640753" cy="1309580"/>
          </a:xfrm>
        </p:grpSpPr>
        <p:pic>
          <p:nvPicPr>
            <p:cNvPr id="26" name="Picture 25" descr="Instructions for a lego fire engine&#10;&#10;Description automatically generated">
              <a:extLst>
                <a:ext uri="{FF2B5EF4-FFF2-40B4-BE49-F238E27FC236}">
                  <a16:creationId xmlns:a16="http://schemas.microsoft.com/office/drawing/2014/main" id="{4BFAA7D1-4D6D-DA11-9B8E-81805E49B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49217" t="73308" r="4643" b="1785"/>
            <a:stretch/>
          </p:blipFill>
          <p:spPr>
            <a:xfrm>
              <a:off x="5218943" y="1944762"/>
              <a:ext cx="1640753" cy="130958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F5C476-FFB8-1248-F8FC-93DCF15D10C4}"/>
                </a:ext>
              </a:extLst>
            </p:cNvPr>
            <p:cNvSpPr/>
            <p:nvPr/>
          </p:nvSpPr>
          <p:spPr>
            <a:xfrm>
              <a:off x="5229217" y="1955370"/>
              <a:ext cx="182038" cy="159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90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BAC-BCD1-A087-E83C-AF449268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147391"/>
            <a:ext cx="10983771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Pitfall 2: Completeness 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B4E46-EDD0-9BE2-3D13-A26CF0286579}"/>
              </a:ext>
            </a:extLst>
          </p:cNvPr>
          <p:cNvSpPr txBox="1"/>
          <p:nvPr/>
        </p:nvSpPr>
        <p:spPr>
          <a:xfrm>
            <a:off x="4743091" y="6165257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ACDC framework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85406B1-D349-A3B1-711E-1DDC5C5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15</a:t>
            </a:fld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928FE-1CCA-ED8F-DC2C-AAE440CAA8FE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Bartók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3"/>
              </a:rPr>
              <a:t>2013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Pozdnyakov</a:t>
            </a: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(2020), </a:t>
            </a:r>
            <a:r>
              <a:rPr kumimoji="0" lang="en-US" sz="1800" b="1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JN</a:t>
            </a:r>
            <a:r>
              <a:rPr kumimoji="0" lang="en-US" sz="18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(2024)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CEE226-457D-4541-799B-DDADD9A53D4C}"/>
              </a:ext>
            </a:extLst>
          </p:cNvPr>
          <p:cNvSpPr txBox="1"/>
          <p:nvPr/>
        </p:nvSpPr>
        <p:spPr>
          <a:xfrm>
            <a:off x="6547613" y="1254533"/>
            <a:ext cx="180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E09F0F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completeness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9F0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E09F0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54939-AC5D-7CCD-62B9-235CC9F7E64D}"/>
              </a:ext>
            </a:extLst>
          </p:cNvPr>
          <p:cNvSpPr txBox="1"/>
          <p:nvPr/>
        </p:nvSpPr>
        <p:spPr>
          <a:xfrm>
            <a:off x="3414303" y="2270545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/>
                </a:solidFill>
              </a:rPr>
              <a:t>*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2EE81-88F0-C075-35A5-98BA04F87F3D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3317710" y="1831882"/>
            <a:ext cx="219218" cy="64355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FF66A3-C452-F738-0974-8B15B5ADF621}"/>
              </a:ext>
            </a:extLst>
          </p:cNvPr>
          <p:cNvSpPr>
            <a:spLocks noChangeAspect="1"/>
          </p:cNvSpPr>
          <p:nvPr/>
        </p:nvSpPr>
        <p:spPr>
          <a:xfrm>
            <a:off x="2955457" y="1799396"/>
            <a:ext cx="1267675" cy="12708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96C9F8-BF9C-7EC6-4FF2-47C62E3909D0}"/>
              </a:ext>
            </a:extLst>
          </p:cNvPr>
          <p:cNvCxnSpPr>
            <a:cxnSpLocks/>
          </p:cNvCxnSpPr>
          <p:nvPr/>
        </p:nvCxnSpPr>
        <p:spPr>
          <a:xfrm flipH="1">
            <a:off x="3536928" y="2115238"/>
            <a:ext cx="592507" cy="368291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92A391-3AE0-AF4E-45B1-21425B5F7A5F}"/>
              </a:ext>
            </a:extLst>
          </p:cNvPr>
          <p:cNvSpPr>
            <a:spLocks noChangeAspect="1"/>
          </p:cNvSpPr>
          <p:nvPr/>
        </p:nvSpPr>
        <p:spPr>
          <a:xfrm>
            <a:off x="2683283" y="1268376"/>
            <a:ext cx="1246833" cy="124995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723589-1BC7-7E90-4CD2-809794BECD63}"/>
              </a:ext>
            </a:extLst>
          </p:cNvPr>
          <p:cNvGrpSpPr/>
          <p:nvPr/>
        </p:nvGrpSpPr>
        <p:grpSpPr>
          <a:xfrm rot="3956318">
            <a:off x="2949030" y="1838224"/>
            <a:ext cx="1325578" cy="1176388"/>
            <a:chOff x="1515664" y="775907"/>
            <a:chExt cx="1859796" cy="165048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CF8FAC7-B1AA-BBF0-3751-1DC9CF97DF70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5CC4BE7-7188-895F-B70F-5CF09AFC99E1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2FDD430-800F-014A-4F61-0E8BC3E30177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2566C6D-7B58-75D6-9726-B164B1300B98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494F0EA-85C8-F1F8-6AAC-1C01DE3FBF79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4283521-A272-D349-A4F2-F27DA7EFEEEF}"/>
              </a:ext>
            </a:extLst>
          </p:cNvPr>
          <p:cNvSpPr txBox="1"/>
          <p:nvPr/>
        </p:nvSpPr>
        <p:spPr>
          <a:xfrm>
            <a:off x="3379469" y="2298985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pic>
        <p:nvPicPr>
          <p:cNvPr id="66" name="Picture 65" descr="Shape&#10;&#10;Description automatically generated">
            <a:extLst>
              <a:ext uri="{FF2B5EF4-FFF2-40B4-BE49-F238E27FC236}">
                <a16:creationId xmlns:a16="http://schemas.microsoft.com/office/drawing/2014/main" id="{65389441-57A9-BC9C-19E3-5AD30581EF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5" t="26987" r="84509" b="44692"/>
          <a:stretch/>
        </p:blipFill>
        <p:spPr>
          <a:xfrm>
            <a:off x="2896214" y="3327711"/>
            <a:ext cx="737816" cy="76507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9EE95DB-97F4-1614-B388-AAED8808DD2E}"/>
              </a:ext>
            </a:extLst>
          </p:cNvPr>
          <p:cNvGrpSpPr/>
          <p:nvPr/>
        </p:nvGrpSpPr>
        <p:grpSpPr>
          <a:xfrm>
            <a:off x="2896214" y="3868380"/>
            <a:ext cx="1601136" cy="2073203"/>
            <a:chOff x="9966792" y="2342852"/>
            <a:chExt cx="1601136" cy="207320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E920744-AEE2-D476-71CB-4492F4A6E2C5}"/>
                </a:ext>
              </a:extLst>
            </p:cNvPr>
            <p:cNvSpPr/>
            <p:nvPr/>
          </p:nvSpPr>
          <p:spPr>
            <a:xfrm>
              <a:off x="10044549" y="2502409"/>
              <a:ext cx="1430546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1" name="Picture 7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42C59C5-9F08-285E-6F3F-0D36CD0C4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6792" y="2342852"/>
              <a:ext cx="1601136" cy="2073203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95E7467-C6DF-923C-381D-5148EC826C64}"/>
              </a:ext>
            </a:extLst>
          </p:cNvPr>
          <p:cNvGrpSpPr/>
          <p:nvPr/>
        </p:nvGrpSpPr>
        <p:grpSpPr>
          <a:xfrm>
            <a:off x="6151773" y="1930455"/>
            <a:ext cx="2832756" cy="1738438"/>
            <a:chOff x="9362977" y="2033444"/>
            <a:chExt cx="2832756" cy="1738438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F00E0B0-65F0-0CF8-1CFA-BE79861AC19C}"/>
                </a:ext>
              </a:extLst>
            </p:cNvPr>
            <p:cNvGrpSpPr/>
            <p:nvPr/>
          </p:nvGrpSpPr>
          <p:grpSpPr>
            <a:xfrm rot="18886195">
              <a:off x="10063800" y="2298321"/>
              <a:ext cx="1247661" cy="1231302"/>
              <a:chOff x="1520176" y="778444"/>
              <a:chExt cx="1872625" cy="1848072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EE35892-BA1F-42C2-B5A4-E611CBA6A7EB}"/>
                  </a:ext>
                </a:extLst>
              </p:cNvPr>
              <p:cNvSpPr/>
              <p:nvPr/>
            </p:nvSpPr>
            <p:spPr>
              <a:xfrm>
                <a:off x="3070362" y="78772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5B6C5DA-900F-6C5E-896C-A19B12B2229D}"/>
                  </a:ext>
                </a:extLst>
              </p:cNvPr>
              <p:cNvSpPr/>
              <p:nvPr/>
            </p:nvSpPr>
            <p:spPr>
              <a:xfrm>
                <a:off x="1574450" y="77844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AE27C73-D8DC-C964-8173-9926E486ABBB}"/>
                  </a:ext>
                </a:extLst>
              </p:cNvPr>
              <p:cNvSpPr/>
              <p:nvPr/>
            </p:nvSpPr>
            <p:spPr>
              <a:xfrm>
                <a:off x="1551016" y="2331549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B25AF4-212D-00B1-3617-C6E11484848D}"/>
                  </a:ext>
                </a:extLst>
              </p:cNvPr>
              <p:cNvSpPr/>
              <p:nvPr/>
            </p:nvSpPr>
            <p:spPr>
              <a:xfrm>
                <a:off x="3091403" y="231549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5F87F3D-3CF8-E1DB-5704-688EBBBA99B8}"/>
                  </a:ext>
                </a:extLst>
              </p:cNvPr>
              <p:cNvSpPr/>
              <p:nvPr/>
            </p:nvSpPr>
            <p:spPr>
              <a:xfrm>
                <a:off x="2344414" y="1567092"/>
                <a:ext cx="291600" cy="29496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8B3CA9E-8BBD-0C26-F78A-194DE19E885A}"/>
                  </a:ext>
                </a:extLst>
              </p:cNvPr>
              <p:cNvCxnSpPr>
                <a:cxnSpLocks/>
                <a:stCxn id="100" idx="3"/>
                <a:endCxn id="102" idx="7"/>
              </p:cNvCxnSpPr>
              <p:nvPr/>
            </p:nvCxnSpPr>
            <p:spPr>
              <a:xfrm rot="2713805">
                <a:off x="2444917" y="770809"/>
                <a:ext cx="23143" cy="18726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7888516-4473-BDDE-0157-7D813F56B7AA}"/>
                  </a:ext>
                </a:extLst>
              </p:cNvPr>
              <p:cNvCxnSpPr>
                <a:cxnSpLocks/>
                <a:stCxn id="103" idx="1"/>
                <a:endCxn id="104" idx="5"/>
              </p:cNvCxnSpPr>
              <p:nvPr/>
            </p:nvCxnSpPr>
            <p:spPr>
              <a:xfrm flipH="1" flipV="1">
                <a:off x="2593310" y="1818862"/>
                <a:ext cx="540797" cy="53982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89BE5AD-1FE5-75C0-D65E-174D8CFF377D}"/>
                  </a:ext>
                </a:extLst>
              </p:cNvPr>
              <p:cNvCxnSpPr>
                <a:cxnSpLocks/>
                <a:stCxn id="104" idx="1"/>
                <a:endCxn id="101" idx="5"/>
              </p:cNvCxnSpPr>
              <p:nvPr/>
            </p:nvCxnSpPr>
            <p:spPr>
              <a:xfrm flipH="1" flipV="1">
                <a:off x="1823346" y="1030214"/>
                <a:ext cx="563772" cy="58007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70C992-976A-D420-8019-46D7ABBFB6C9}"/>
                </a:ext>
              </a:extLst>
            </p:cNvPr>
            <p:cNvSpPr txBox="1"/>
            <p:nvPr/>
          </p:nvSpPr>
          <p:spPr>
            <a:xfrm>
              <a:off x="9362977" y="2759329"/>
              <a:ext cx="73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(-2,0)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1B55DF5-C7D9-E71B-F0C2-300B5841FD40}"/>
                </a:ext>
              </a:extLst>
            </p:cNvPr>
            <p:cNvSpPr txBox="1"/>
            <p:nvPr/>
          </p:nvSpPr>
          <p:spPr>
            <a:xfrm>
              <a:off x="11457917" y="2748135"/>
              <a:ext cx="73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(2,0)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4DADEDA-99DC-DD97-D667-E5D52F62CEC8}"/>
                </a:ext>
              </a:extLst>
            </p:cNvPr>
            <p:cNvSpPr txBox="1"/>
            <p:nvPr/>
          </p:nvSpPr>
          <p:spPr>
            <a:xfrm>
              <a:off x="10739894" y="3494883"/>
              <a:ext cx="73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(0,-2)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D27EDC6-4CB0-4B1D-572A-CC5147889F45}"/>
                </a:ext>
              </a:extLst>
            </p:cNvPr>
            <p:cNvSpPr txBox="1"/>
            <p:nvPr/>
          </p:nvSpPr>
          <p:spPr>
            <a:xfrm>
              <a:off x="10735479" y="2033444"/>
              <a:ext cx="737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(0,2)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6C752E7-1441-6D51-3CC0-29628B4FAA53}"/>
              </a:ext>
            </a:extLst>
          </p:cNvPr>
          <p:cNvGrpSpPr/>
          <p:nvPr/>
        </p:nvGrpSpPr>
        <p:grpSpPr>
          <a:xfrm>
            <a:off x="6101149" y="4114351"/>
            <a:ext cx="2982525" cy="1507027"/>
            <a:chOff x="9312353" y="4217340"/>
            <a:chExt cx="2982525" cy="150702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DD35F3-C25F-F6D7-0568-2CAAB418D67E}"/>
                </a:ext>
              </a:extLst>
            </p:cNvPr>
            <p:cNvGrpSpPr/>
            <p:nvPr/>
          </p:nvGrpSpPr>
          <p:grpSpPr>
            <a:xfrm rot="18886195">
              <a:off x="9959962" y="4214405"/>
              <a:ext cx="1507027" cy="1512898"/>
              <a:chOff x="1318480" y="527608"/>
              <a:chExt cx="2261900" cy="2270723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873BA19-B63C-6126-6094-FAF9FF353E39}"/>
                  </a:ext>
                </a:extLst>
              </p:cNvPr>
              <p:cNvSpPr/>
              <p:nvPr/>
            </p:nvSpPr>
            <p:spPr>
              <a:xfrm>
                <a:off x="3288782" y="1985119"/>
                <a:ext cx="291598" cy="29496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575AC63-6757-6086-7E99-59D8F60A8EDC}"/>
                  </a:ext>
                </a:extLst>
              </p:cNvPr>
              <p:cNvSpPr/>
              <p:nvPr/>
            </p:nvSpPr>
            <p:spPr>
              <a:xfrm rot="1667775">
                <a:off x="2132344" y="527608"/>
                <a:ext cx="291599" cy="29496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77ADD4D-CCBE-79F8-EEF8-B00214E8D1EE}"/>
                  </a:ext>
                </a:extLst>
              </p:cNvPr>
              <p:cNvSpPr/>
              <p:nvPr/>
            </p:nvSpPr>
            <p:spPr>
              <a:xfrm>
                <a:off x="1318480" y="1293441"/>
                <a:ext cx="291599" cy="29496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4A95B67-211C-6FA7-395F-7D5C1D6E0E4D}"/>
                  </a:ext>
                </a:extLst>
              </p:cNvPr>
              <p:cNvSpPr/>
              <p:nvPr/>
            </p:nvSpPr>
            <p:spPr>
              <a:xfrm rot="12921788">
                <a:off x="2766363" y="2503363"/>
                <a:ext cx="291598" cy="29496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79D5F7A-40D8-7BC5-EB54-34A760250C66}"/>
                  </a:ext>
                </a:extLst>
              </p:cNvPr>
              <p:cNvSpPr/>
              <p:nvPr/>
            </p:nvSpPr>
            <p:spPr>
              <a:xfrm>
                <a:off x="2344414" y="1567092"/>
                <a:ext cx="291600" cy="29496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0604A7C-20F1-827C-03D9-995D0EECB821}"/>
                  </a:ext>
                </a:extLst>
              </p:cNvPr>
              <p:cNvCxnSpPr>
                <a:cxnSpLocks/>
                <a:stCxn id="124" idx="0"/>
              </p:cNvCxnSpPr>
              <p:nvPr/>
            </p:nvCxnSpPr>
            <p:spPr>
              <a:xfrm rot="2713805" flipH="1" flipV="1">
                <a:off x="2056364" y="987157"/>
                <a:ext cx="675433" cy="3992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A3FFF22-C7A0-30D2-96E9-FFA5213A0147}"/>
                    </a:ext>
                  </a:extLst>
                </p:cNvPr>
                <p:cNvSpPr txBox="1"/>
                <p:nvPr/>
              </p:nvSpPr>
              <p:spPr>
                <a:xfrm>
                  <a:off x="9325417" y="4388370"/>
                  <a:ext cx="951101" cy="2950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(-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AA3FFF22-C7A0-30D2-96E9-FFA5213A0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5417" y="4388370"/>
                  <a:ext cx="951101" cy="295017"/>
                </a:xfrm>
                <a:prstGeom prst="rect">
                  <a:avLst/>
                </a:prstGeom>
                <a:blipFill>
                  <a:blip r:embed="rId11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89D402-FEF8-76E7-7355-7B1AE36D6B81}"/>
                    </a:ext>
                  </a:extLst>
                </p:cNvPr>
                <p:cNvSpPr txBox="1"/>
                <p:nvPr/>
              </p:nvSpPr>
              <p:spPr>
                <a:xfrm>
                  <a:off x="9312353" y="5341564"/>
                  <a:ext cx="951101" cy="2950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(-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 -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B289D402-FEF8-76E7-7355-7B1AE36D6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2353" y="5341564"/>
                  <a:ext cx="951101" cy="29501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2139D52-FAB8-83C9-4360-243B25D2E71E}"/>
                    </a:ext>
                  </a:extLst>
                </p:cNvPr>
                <p:cNvSpPr txBox="1"/>
                <p:nvPr/>
              </p:nvSpPr>
              <p:spPr>
                <a:xfrm>
                  <a:off x="11343777" y="4385841"/>
                  <a:ext cx="951101" cy="302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,1)</a:t>
                  </a: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D2139D52-FAB8-83C9-4360-243B25D2E7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777" y="4385841"/>
                  <a:ext cx="951101" cy="302968"/>
                </a:xfrm>
                <a:prstGeom prst="rect">
                  <a:avLst/>
                </a:prstGeom>
                <a:blipFill>
                  <a:blip r:embed="rId1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2A74F46-ADFB-CA89-AC68-D43360014C90}"/>
                    </a:ext>
                  </a:extLst>
                </p:cNvPr>
                <p:cNvSpPr txBox="1"/>
                <p:nvPr/>
              </p:nvSpPr>
              <p:spPr>
                <a:xfrm>
                  <a:off x="11343777" y="5329748"/>
                  <a:ext cx="951101" cy="302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(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a14:m>
                  <a:r>
                    <a:rPr lang="en-US" sz="12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,-1)</a:t>
                  </a:r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12A74F46-ADFB-CA89-AC68-D43360014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43777" y="5329748"/>
                  <a:ext cx="951101" cy="302968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38B3C5-3149-553D-5465-A67D68A39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1193" y="5029140"/>
              <a:ext cx="450016" cy="2659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377AB82-D5F8-D5A9-C79F-1FD248DED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06879" y="4772004"/>
              <a:ext cx="507072" cy="13012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E42A3E2-84FC-14F2-F5F9-72BA1FA919BC}"/>
                </a:ext>
              </a:extLst>
            </p:cNvPr>
            <p:cNvCxnSpPr>
              <a:cxnSpLocks/>
            </p:cNvCxnSpPr>
            <p:nvPr/>
          </p:nvCxnSpPr>
          <p:spPr>
            <a:xfrm>
              <a:off x="10803576" y="5043805"/>
              <a:ext cx="507072" cy="13012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78B182-9025-0414-F2E9-51F9DC782961}"/>
              </a:ext>
            </a:extLst>
          </p:cNvPr>
          <p:cNvSpPr txBox="1"/>
          <p:nvPr/>
        </p:nvSpPr>
        <p:spPr>
          <a:xfrm>
            <a:off x="4404845" y="1808030"/>
            <a:ext cx="1979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Unordered set of pairwise distances</a:t>
            </a:r>
            <a:endParaRPr kumimoji="0" lang="en-CH" sz="16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77130A1-5EEC-8701-A598-601B9F40E99F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291520" y="3251951"/>
            <a:ext cx="1257000" cy="1107381"/>
            <a:chOff x="1420762" y="707923"/>
            <a:chExt cx="2036826" cy="1794387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D595D23-8904-A01A-5D22-14160535BF21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DDAE54-0A35-8057-D4C0-FA24D586AFBF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89474F-C8EA-E677-CD3A-B475C32E9BED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C5FAC80-11A2-A3D4-56B9-24454156CBEB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61C79C9E-8F42-5D66-A1BD-57AC7531D2E9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CC2BF8-0698-C3BB-D21A-EDA887826A78}"/>
                </a:ext>
              </a:extLst>
            </p:cNvPr>
            <p:cNvCxnSpPr>
              <a:stCxn id="185" idx="4"/>
              <a:endCxn id="18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037435-D9AB-68DB-D1E4-0EC11679586C}"/>
                </a:ext>
              </a:extLst>
            </p:cNvPr>
            <p:cNvCxnSpPr>
              <a:cxnSpLocks/>
              <a:stCxn id="18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D941AAB-26BF-5C94-14BF-B6638CDCE123}"/>
                </a:ext>
              </a:extLst>
            </p:cNvPr>
            <p:cNvCxnSpPr>
              <a:cxnSpLocks/>
              <a:endCxn id="18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0101C3F-DED8-23D6-249F-8DDB9FF4CD32}"/>
                </a:ext>
              </a:extLst>
            </p:cNvPr>
            <p:cNvCxnSpPr>
              <a:cxnSpLocks/>
              <a:stCxn id="189" idx="4"/>
              <a:endCxn id="18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AAA0112-A2EC-F3B1-5E9E-4045FDB1A6EC}"/>
              </a:ext>
            </a:extLst>
          </p:cNvPr>
          <p:cNvGrpSpPr/>
          <p:nvPr/>
        </p:nvGrpSpPr>
        <p:grpSpPr>
          <a:xfrm rot="3956318">
            <a:off x="286721" y="3247223"/>
            <a:ext cx="1268848" cy="1126043"/>
            <a:chOff x="1515664" y="775907"/>
            <a:chExt cx="1859796" cy="1650483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403E566-3AC2-BA1C-A439-82BE61A7B78E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C719D87-B5E1-26B2-AB0B-7BC1A4A811A2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7994F3E0-BB8F-BE36-3C2B-81D16A996399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F03940E-8751-74F5-61E9-02A5362D3035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164B347-D519-2E5E-B62F-0EA5A2F2BC74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4BD5BEB-0BA0-4CC9-3938-523A1DDEBA47}"/>
              </a:ext>
            </a:extLst>
          </p:cNvPr>
          <p:cNvSpPr txBox="1"/>
          <p:nvPr/>
        </p:nvSpPr>
        <p:spPr>
          <a:xfrm>
            <a:off x="147385" y="4969111"/>
            <a:ext cx="171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H" sz="160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</a:t>
            </a:r>
            <a:r>
              <a:rPr lang="en-US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1600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-</a:t>
            </a:r>
            <a:r>
              <a:rPr lang="en-US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body approximation</a:t>
            </a:r>
            <a:endParaRPr lang="en-CH" sz="1600" dirty="0">
              <a:solidFill>
                <a:srgbClr val="A02B93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7334053-C946-1163-7134-26E90C62FA86}"/>
                  </a:ext>
                </a:extLst>
              </p:cNvPr>
              <p:cNvSpPr txBox="1"/>
              <p:nvPr/>
            </p:nvSpPr>
            <p:spPr>
              <a:xfrm>
                <a:off x="423533" y="5654509"/>
                <a:ext cx="196630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A02B93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7334053-C946-1163-7134-26E90C62F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33" y="5654509"/>
                <a:ext cx="1966308" cy="672235"/>
              </a:xfrm>
              <a:prstGeom prst="rect">
                <a:avLst/>
              </a:prstGeom>
              <a:blipFill>
                <a:blip r:embed="rId15"/>
                <a:stretch>
                  <a:fillRect l="-3846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39BDB28-C016-7D72-9C73-0CACA03101C6}"/>
              </a:ext>
            </a:extLst>
          </p:cNvPr>
          <p:cNvSpPr>
            <a:spLocks noChangeAspect="1"/>
          </p:cNvSpPr>
          <p:nvPr/>
        </p:nvSpPr>
        <p:spPr>
          <a:xfrm>
            <a:off x="6611073" y="1961766"/>
            <a:ext cx="1711801" cy="171609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079A22-B652-4A83-6EBC-C6412D3B7F70}"/>
              </a:ext>
            </a:extLst>
          </p:cNvPr>
          <p:cNvSpPr>
            <a:spLocks noChangeAspect="1"/>
          </p:cNvSpPr>
          <p:nvPr/>
        </p:nvSpPr>
        <p:spPr>
          <a:xfrm>
            <a:off x="6675050" y="3998208"/>
            <a:ext cx="1711801" cy="171609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358D3A-6911-1277-AE58-DC7239B0C970}"/>
              </a:ext>
            </a:extLst>
          </p:cNvPr>
          <p:cNvGrpSpPr/>
          <p:nvPr/>
        </p:nvGrpSpPr>
        <p:grpSpPr>
          <a:xfrm>
            <a:off x="9412562" y="2688022"/>
            <a:ext cx="1601136" cy="2073203"/>
            <a:chOff x="9966792" y="2342852"/>
            <a:chExt cx="1601136" cy="20732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D688F4-3173-EAB4-0D06-1B91651CE428}"/>
                </a:ext>
              </a:extLst>
            </p:cNvPr>
            <p:cNvSpPr/>
            <p:nvPr/>
          </p:nvSpPr>
          <p:spPr>
            <a:xfrm>
              <a:off x="10044549" y="2502409"/>
              <a:ext cx="1430546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595D2196-363F-92BA-A489-0C002BDE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66792" y="2342852"/>
              <a:ext cx="1601136" cy="20732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BF46E1-1A1E-BCE6-030E-B6F2D0DCEC1A}"/>
                  </a:ext>
                </a:extLst>
              </p:cNvPr>
              <p:cNvSpPr txBox="1"/>
              <p:nvPr/>
            </p:nvSpPr>
            <p:spPr>
              <a:xfrm>
                <a:off x="11393441" y="3405350"/>
                <a:ext cx="3202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BF46E1-1A1E-BCE6-030E-B6F2D0DC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3441" y="3405350"/>
                <a:ext cx="320216" cy="430887"/>
              </a:xfrm>
              <a:prstGeom prst="rect">
                <a:avLst/>
              </a:prstGeom>
              <a:blipFill>
                <a:blip r:embed="rId16"/>
                <a:stretch>
                  <a:fillRect l="-26923" r="-1923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8B954-D035-3952-0A72-AF4FA620A708}"/>
                  </a:ext>
                </a:extLst>
              </p:cNvPr>
              <p:cNvSpPr txBox="1"/>
              <p:nvPr/>
            </p:nvSpPr>
            <p:spPr>
              <a:xfrm>
                <a:off x="11353800" y="2337221"/>
                <a:ext cx="59234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B8B954-D035-3952-0A72-AF4FA620A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2337221"/>
                <a:ext cx="592342" cy="861774"/>
              </a:xfrm>
              <a:prstGeom prst="rect">
                <a:avLst/>
              </a:prstGeom>
              <a:blipFill>
                <a:blip r:embed="rId17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E9291-CCD5-CF27-7729-36E4C57ABC5F}"/>
                  </a:ext>
                </a:extLst>
              </p:cNvPr>
              <p:cNvSpPr txBox="1"/>
              <p:nvPr/>
            </p:nvSpPr>
            <p:spPr>
              <a:xfrm>
                <a:off x="11367635" y="4437731"/>
                <a:ext cx="4540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5E9291-CCD5-CF27-7729-36E4C57AB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7635" y="4437731"/>
                <a:ext cx="454035" cy="430887"/>
              </a:xfrm>
              <a:prstGeom prst="rect">
                <a:avLst/>
              </a:prstGeom>
              <a:blipFill>
                <a:blip r:embed="rId18"/>
                <a:stretch>
                  <a:fillRect l="-19444" r="-833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72" grpId="0"/>
      <p:bldP spid="236" grpId="0"/>
      <p:bldP spid="237" grpId="0"/>
      <p:bldP spid="3" grpId="0" animBg="1"/>
      <p:bldP spid="4" grpId="0" animBg="1"/>
      <p:bldP spid="8" grpId="0"/>
      <p:bldP spid="9" grpId="0"/>
      <p:bldP spid="9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BAC-BCD1-A087-E83C-AF449268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147391"/>
            <a:ext cx="10983771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Hierarchical expansion of properties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794E2-2D03-6128-B9C6-70EBF30CE809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291520" y="3251951"/>
            <a:ext cx="1257000" cy="1107381"/>
            <a:chOff x="1420762" y="707923"/>
            <a:chExt cx="2036826" cy="17943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081E64-64D8-65E1-F055-415DD0488F83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7EB7CA-F45D-A1A7-1C08-B401FC0F08B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A462E5-6CB9-67CF-A35D-F094749DD797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1646D-4E1E-8F87-8FD0-83C116E46CC7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4C538-C913-397E-3AA1-892DA4023566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EF270F-EEFA-1D70-1763-A6EA304ACD29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1198F-A7D5-EE3C-C79E-82390EF1DE2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9494FE-3523-163B-F0C9-656590637CEE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6B43F9-D6A5-C4B6-E7E6-B2AC2788C7D2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89853-97A4-A77C-4F95-5E3969F41461}"/>
              </a:ext>
            </a:extLst>
          </p:cNvPr>
          <p:cNvGrpSpPr/>
          <p:nvPr/>
        </p:nvGrpSpPr>
        <p:grpSpPr>
          <a:xfrm rot="3956318">
            <a:off x="286721" y="3247223"/>
            <a:ext cx="1268848" cy="1126043"/>
            <a:chOff x="1515664" y="775907"/>
            <a:chExt cx="1859796" cy="165048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C211A1-083B-129E-AEEE-DA0E9307C884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68F3EA-D064-DC30-6037-F0AA80C8528B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5CD0AE-41FE-6D77-EA42-09FAEF342ED5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DB51F19-1739-31FD-F8A4-CECB646DE450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33770A-2384-E422-D022-C0A21350D774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B4E46-EDD0-9BE2-3D13-A26CF0286579}"/>
              </a:ext>
            </a:extLst>
          </p:cNvPr>
          <p:cNvSpPr txBox="1"/>
          <p:nvPr/>
        </p:nvSpPr>
        <p:spPr>
          <a:xfrm>
            <a:off x="5037159" y="6107080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ACDC</a:t>
            </a:r>
            <a:endParaRPr kumimoji="0" lang="en-CH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7AC04C2-6371-B2DC-8898-0DFA161B0FD8}"/>
              </a:ext>
            </a:extLst>
          </p:cNvPr>
          <p:cNvGrpSpPr/>
          <p:nvPr/>
        </p:nvGrpSpPr>
        <p:grpSpPr>
          <a:xfrm>
            <a:off x="7542139" y="2857081"/>
            <a:ext cx="2947936" cy="2073204"/>
            <a:chOff x="9905376" y="2342851"/>
            <a:chExt cx="2947936" cy="207320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BF31CDE-2C18-17D9-5514-403D316E05AF}"/>
                </a:ext>
              </a:extLst>
            </p:cNvPr>
            <p:cNvSpPr/>
            <p:nvPr/>
          </p:nvSpPr>
          <p:spPr>
            <a:xfrm>
              <a:off x="10044548" y="2502409"/>
              <a:ext cx="2808764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0" name="Picture 179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1F5D517B-2F82-3A3A-6BE9-D3BFFEA1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5376" y="2342852"/>
              <a:ext cx="1601136" cy="2073203"/>
            </a:xfrm>
            <a:prstGeom prst="rect">
              <a:avLst/>
            </a:prstGeom>
          </p:spPr>
        </p:pic>
        <p:pic>
          <p:nvPicPr>
            <p:cNvPr id="181" name="Picture 180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9F285D1B-AF96-8A1F-D071-23D6A615B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4105" y="2342851"/>
              <a:ext cx="1601136" cy="2073203"/>
            </a:xfrm>
            <a:prstGeom prst="rect">
              <a:avLst/>
            </a:prstGeom>
          </p:spPr>
        </p:pic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85406B1-D349-A3B1-711E-1DDC5C5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103" y="6496847"/>
            <a:ext cx="2743200" cy="365125"/>
          </a:xfrm>
        </p:spPr>
        <p:txBody>
          <a:bodyPr/>
          <a:lstStyle/>
          <a:p>
            <a:fld id="{C58145C5-2A9A-C44C-8FE3-3DD55608D33D}" type="slidenum">
              <a:rPr lang="en-CH" smtClean="0"/>
              <a:t>16</a:t>
            </a:fld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928FE-1CCA-ED8F-DC2C-AAE440CAA8FE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Bartók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4"/>
              </a:rPr>
              <a:t>2013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Drautz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5"/>
              </a:rPr>
              <a:t>2019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Willatt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6"/>
              </a:rPr>
              <a:t>2018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8D4528E-3D4B-31BF-28EB-0C91E47DA7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" t="26987" r="84509" b="44692"/>
          <a:stretch/>
        </p:blipFill>
        <p:spPr>
          <a:xfrm>
            <a:off x="7707933" y="2168176"/>
            <a:ext cx="737816" cy="7650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AB242C-AC3B-918F-7FA5-697A3B58888E}"/>
              </a:ext>
            </a:extLst>
          </p:cNvPr>
          <p:cNvSpPr txBox="1"/>
          <p:nvPr/>
        </p:nvSpPr>
        <p:spPr>
          <a:xfrm>
            <a:off x="8532115" y="4673120"/>
            <a:ext cx="118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800" u="none" strike="noStrike" kern="1200" cap="none" spc="0" normalizeH="0" baseline="0" noProof="0">
                <a:ln>
                  <a:noFill/>
                </a:ln>
                <a:solidFill>
                  <a:srgbClr val="004EFB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symmetry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3EE221-9EDD-AF3C-05D2-42002A95FD6F}"/>
              </a:ext>
            </a:extLst>
          </p:cNvPr>
          <p:cNvSpPr txBox="1"/>
          <p:nvPr/>
        </p:nvSpPr>
        <p:spPr>
          <a:xfrm>
            <a:off x="8429382" y="5029760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SO(3) irrep</a:t>
            </a:r>
            <a:endParaRPr kumimoji="0" lang="en-CH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551215-879D-19A4-8A9A-527189C5C557}"/>
                  </a:ext>
                </a:extLst>
              </p:cNvPr>
              <p:cNvSpPr txBox="1"/>
              <p:nvPr/>
            </p:nvSpPr>
            <p:spPr>
              <a:xfrm>
                <a:off x="8546840" y="5425976"/>
                <a:ext cx="973023" cy="330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551215-879D-19A4-8A9A-527189C5C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40" y="5425976"/>
                <a:ext cx="973023" cy="330796"/>
              </a:xfrm>
              <a:prstGeom prst="rect">
                <a:avLst/>
              </a:prstGeom>
              <a:blipFill>
                <a:blip r:embed="rId18"/>
                <a:stretch>
                  <a:fillRect l="-7692" t="-3704" r="-769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E1C33D8-1C5C-A99A-7949-360A3DC9EB4E}"/>
              </a:ext>
            </a:extLst>
          </p:cNvPr>
          <p:cNvSpPr txBox="1"/>
          <p:nvPr/>
        </p:nvSpPr>
        <p:spPr>
          <a:xfrm>
            <a:off x="9079348" y="1711964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/>
                </a:solidFill>
              </a:rPr>
              <a:t>*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594F8B-B2D5-9D25-8270-7F72461FF192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8982755" y="1273301"/>
            <a:ext cx="219218" cy="643557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9EAF23B-140C-93A4-1060-020C65625998}"/>
              </a:ext>
            </a:extLst>
          </p:cNvPr>
          <p:cNvSpPr>
            <a:spLocks noChangeAspect="1"/>
          </p:cNvSpPr>
          <p:nvPr/>
        </p:nvSpPr>
        <p:spPr>
          <a:xfrm>
            <a:off x="8620502" y="1240815"/>
            <a:ext cx="1267675" cy="12708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0DB004-D640-2359-4FC9-694C7C648B2F}"/>
              </a:ext>
            </a:extLst>
          </p:cNvPr>
          <p:cNvCxnSpPr>
            <a:cxnSpLocks/>
          </p:cNvCxnSpPr>
          <p:nvPr/>
        </p:nvCxnSpPr>
        <p:spPr>
          <a:xfrm flipH="1">
            <a:off x="9201973" y="1556657"/>
            <a:ext cx="592507" cy="368291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 52">
            <a:extLst>
              <a:ext uri="{FF2B5EF4-FFF2-40B4-BE49-F238E27FC236}">
                <a16:creationId xmlns:a16="http://schemas.microsoft.com/office/drawing/2014/main" id="{B9A826F1-203D-7B35-AA35-D0FCCF3D1668}"/>
              </a:ext>
            </a:extLst>
          </p:cNvPr>
          <p:cNvSpPr/>
          <p:nvPr/>
        </p:nvSpPr>
        <p:spPr>
          <a:xfrm rot="16200000">
            <a:off x="9190196" y="1675021"/>
            <a:ext cx="103966" cy="189558"/>
          </a:xfrm>
          <a:custGeom>
            <a:avLst/>
            <a:gdLst>
              <a:gd name="connsiteX0" fmla="*/ 0 w 149270"/>
              <a:gd name="connsiteY0" fmla="*/ 263237 h 263237"/>
              <a:gd name="connsiteX1" fmla="*/ 96982 w 149270"/>
              <a:gd name="connsiteY1" fmla="*/ 221673 h 263237"/>
              <a:gd name="connsiteX2" fmla="*/ 138545 w 149270"/>
              <a:gd name="connsiteY2" fmla="*/ 0 h 2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70" h="263237">
                <a:moveTo>
                  <a:pt x="0" y="263237"/>
                </a:moveTo>
                <a:cubicBezTo>
                  <a:pt x="32327" y="249382"/>
                  <a:pt x="66823" y="239769"/>
                  <a:pt x="96982" y="221673"/>
                </a:cubicBezTo>
                <a:cubicBezTo>
                  <a:pt x="180997" y="171264"/>
                  <a:pt x="138545" y="96725"/>
                  <a:pt x="13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3FFA9D-67F1-D819-DC0E-51EA0095618D}"/>
              </a:ext>
            </a:extLst>
          </p:cNvPr>
          <p:cNvGrpSpPr/>
          <p:nvPr/>
        </p:nvGrpSpPr>
        <p:grpSpPr>
          <a:xfrm rot="3956318">
            <a:off x="8614075" y="1279643"/>
            <a:ext cx="1325578" cy="1176388"/>
            <a:chOff x="1515664" y="775907"/>
            <a:chExt cx="1859796" cy="165048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2E75F6-6FB7-C2AA-FC09-CB4E0F28520F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1C164DA-9F6E-FE23-67AC-FF10430ED658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188700-4A28-F650-93B8-0C420FA684EE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CAC4057-C1FB-A899-5A25-1052A3C441AF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1657F2E-7C6D-2E23-05DA-10122D00BDBF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943D505-FA22-99AA-D003-04583D1E37A6}"/>
              </a:ext>
            </a:extLst>
          </p:cNvPr>
          <p:cNvSpPr txBox="1"/>
          <p:nvPr/>
        </p:nvSpPr>
        <p:spPr>
          <a:xfrm>
            <a:off x="9044514" y="1740404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ACA5E50-615A-D7E2-568A-EC8CAE81ED27}"/>
              </a:ext>
            </a:extLst>
          </p:cNvPr>
          <p:cNvCxnSpPr>
            <a:cxnSpLocks/>
            <a:stCxn id="57" idx="4"/>
          </p:cNvCxnSpPr>
          <p:nvPr/>
        </p:nvCxnSpPr>
        <p:spPr>
          <a:xfrm flipV="1">
            <a:off x="8742897" y="1930168"/>
            <a:ext cx="455418" cy="184469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Freeform 70">
            <a:extLst>
              <a:ext uri="{FF2B5EF4-FFF2-40B4-BE49-F238E27FC236}">
                <a16:creationId xmlns:a16="http://schemas.microsoft.com/office/drawing/2014/main" id="{D73EAD0D-9524-7EAC-FD1C-DE73097D1A5E}"/>
              </a:ext>
            </a:extLst>
          </p:cNvPr>
          <p:cNvSpPr/>
          <p:nvPr/>
        </p:nvSpPr>
        <p:spPr>
          <a:xfrm rot="10091941">
            <a:off x="9045193" y="1767313"/>
            <a:ext cx="103966" cy="189558"/>
          </a:xfrm>
          <a:custGeom>
            <a:avLst/>
            <a:gdLst>
              <a:gd name="connsiteX0" fmla="*/ 0 w 149270"/>
              <a:gd name="connsiteY0" fmla="*/ 263237 h 263237"/>
              <a:gd name="connsiteX1" fmla="*/ 96982 w 149270"/>
              <a:gd name="connsiteY1" fmla="*/ 221673 h 263237"/>
              <a:gd name="connsiteX2" fmla="*/ 138545 w 149270"/>
              <a:gd name="connsiteY2" fmla="*/ 0 h 2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70" h="263237">
                <a:moveTo>
                  <a:pt x="0" y="263237"/>
                </a:moveTo>
                <a:cubicBezTo>
                  <a:pt x="32327" y="249382"/>
                  <a:pt x="66823" y="239769"/>
                  <a:pt x="96982" y="221673"/>
                </a:cubicBezTo>
                <a:cubicBezTo>
                  <a:pt x="180997" y="171264"/>
                  <a:pt x="138545" y="96725"/>
                  <a:pt x="13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72DC0-CBFE-4E3D-19FB-CD34B9D9E65A}"/>
                  </a:ext>
                </a:extLst>
              </p:cNvPr>
              <p:cNvSpPr txBox="1"/>
              <p:nvPr/>
            </p:nvSpPr>
            <p:spPr>
              <a:xfrm>
                <a:off x="6885895" y="5932560"/>
                <a:ext cx="4640245" cy="706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2672DC0-CBFE-4E3D-19FB-CD34B9D9E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895" y="5932560"/>
                <a:ext cx="4640245" cy="706604"/>
              </a:xfrm>
              <a:prstGeom prst="rect">
                <a:avLst/>
              </a:prstGeom>
              <a:blipFill>
                <a:blip r:embed="rId19"/>
                <a:stretch>
                  <a:fillRect l="-14208" t="-141071" r="-1366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B958877-CF66-EF1B-FEBF-62927B08677A}"/>
              </a:ext>
            </a:extLst>
          </p:cNvPr>
          <p:cNvSpPr txBox="1"/>
          <p:nvPr/>
        </p:nvSpPr>
        <p:spPr>
          <a:xfrm>
            <a:off x="154292" y="4921388"/>
            <a:ext cx="171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H" sz="160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</a:t>
            </a:r>
            <a:r>
              <a:rPr lang="en-US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1600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-</a:t>
            </a:r>
            <a:r>
              <a:rPr lang="en-US" dirty="0">
                <a:solidFill>
                  <a:srgbClr val="A02B93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body approximation</a:t>
            </a:r>
            <a:endParaRPr lang="en-CH" sz="1600" dirty="0">
              <a:solidFill>
                <a:srgbClr val="A02B93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0BA1689-8D33-0FE1-9361-EDC6DAAF2B63}"/>
                  </a:ext>
                </a:extLst>
              </p:cNvPr>
              <p:cNvSpPr txBox="1"/>
              <p:nvPr/>
            </p:nvSpPr>
            <p:spPr>
              <a:xfrm>
                <a:off x="430440" y="5606786"/>
                <a:ext cx="1966308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A02B93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0BA1689-8D33-0FE1-9361-EDC6DAAF2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0" y="5606786"/>
                <a:ext cx="1966308" cy="672235"/>
              </a:xfrm>
              <a:prstGeom prst="rect">
                <a:avLst/>
              </a:prstGeom>
              <a:blipFill>
                <a:blip r:embed="rId20"/>
                <a:stretch>
                  <a:fillRect l="-3871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206E42-1102-8935-8CAD-179A941FB4A7}"/>
                  </a:ext>
                </a:extLst>
              </p:cNvPr>
              <p:cNvSpPr txBox="1"/>
              <p:nvPr/>
            </p:nvSpPr>
            <p:spPr>
              <a:xfrm>
                <a:off x="2434994" y="5728264"/>
                <a:ext cx="1020086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D206E42-1102-8935-8CAD-179A941FB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994" y="5728264"/>
                <a:ext cx="1020086" cy="295594"/>
              </a:xfrm>
              <a:prstGeom prst="rect">
                <a:avLst/>
              </a:prstGeom>
              <a:blipFill>
                <a:blip r:embed="rId21"/>
                <a:stretch>
                  <a:fillRect l="-36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90FDA4-A83F-2AF5-F15D-6B9C9500D705}"/>
              </a:ext>
            </a:extLst>
          </p:cNvPr>
          <p:cNvGrpSpPr/>
          <p:nvPr/>
        </p:nvGrpSpPr>
        <p:grpSpPr>
          <a:xfrm>
            <a:off x="2228323" y="2982596"/>
            <a:ext cx="2053939" cy="1819514"/>
            <a:chOff x="2811201" y="1893405"/>
            <a:chExt cx="1949487" cy="172698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273B60-7014-578A-13F5-666C123BF3A4}"/>
                </a:ext>
              </a:extLst>
            </p:cNvPr>
            <p:cNvGrpSpPr/>
            <p:nvPr/>
          </p:nvGrpSpPr>
          <p:grpSpPr>
            <a:xfrm>
              <a:off x="2811201" y="1893405"/>
              <a:ext cx="1949487" cy="1726984"/>
              <a:chOff x="9909768" y="2342852"/>
              <a:chExt cx="2340314" cy="207320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B9CC30B-8097-F1D1-B3E4-C6530F99A4E4}"/>
                  </a:ext>
                </a:extLst>
              </p:cNvPr>
              <p:cNvSpPr/>
              <p:nvPr/>
            </p:nvSpPr>
            <p:spPr>
              <a:xfrm>
                <a:off x="10044549" y="2502408"/>
                <a:ext cx="2205533" cy="1726982"/>
              </a:xfrm>
              <a:prstGeom prst="rect">
                <a:avLst/>
              </a:prstGeom>
              <a:noFill/>
              <a:ln>
                <a:solidFill>
                  <a:srgbClr val="0040D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7FC2C41D-E842-08FA-1E05-8FC65B2E4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8000"/>
              </a:blip>
              <a:stretch>
                <a:fillRect/>
              </a:stretch>
            </p:blipFill>
            <p:spPr>
              <a:xfrm>
                <a:off x="9909768" y="2342852"/>
                <a:ext cx="1601134" cy="2073203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C14640-D836-061F-DF7C-C6E62B8B0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alphaModFix amt="63000"/>
            </a:blip>
            <a:srcRect t="2597" b="2836"/>
            <a:stretch/>
          </p:blipFill>
          <p:spPr>
            <a:xfrm rot="1050087">
              <a:off x="3972223" y="2148701"/>
              <a:ext cx="618887" cy="129219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7DE68B6-A5F8-2A55-B823-51BCE9846B00}"/>
              </a:ext>
            </a:extLst>
          </p:cNvPr>
          <p:cNvGrpSpPr/>
          <p:nvPr/>
        </p:nvGrpSpPr>
        <p:grpSpPr>
          <a:xfrm>
            <a:off x="4541673" y="2982596"/>
            <a:ext cx="2313350" cy="1819514"/>
            <a:chOff x="9909768" y="2342852"/>
            <a:chExt cx="2635894" cy="207320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82BC203-AB0E-DB03-6003-0B17666545C5}"/>
                </a:ext>
              </a:extLst>
            </p:cNvPr>
            <p:cNvSpPr/>
            <p:nvPr/>
          </p:nvSpPr>
          <p:spPr>
            <a:xfrm>
              <a:off x="10044549" y="2502408"/>
              <a:ext cx="2501113" cy="1726982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8" name="Picture 77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C8AA24C-1F05-2F49-A955-7C333F6B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9768" y="2342852"/>
              <a:ext cx="1601134" cy="207320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E4383A-B480-9B54-CB24-3EBFD816C85B}"/>
                  </a:ext>
                </a:extLst>
              </p:cNvPr>
              <p:cNvSpPr txBox="1"/>
              <p:nvPr/>
            </p:nvSpPr>
            <p:spPr>
              <a:xfrm>
                <a:off x="4195016" y="3668577"/>
                <a:ext cx="5466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⊗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0E4383A-B480-9B54-CB24-3EBFD816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016" y="3668577"/>
                <a:ext cx="546625" cy="769441"/>
              </a:xfrm>
              <a:prstGeom prst="rect">
                <a:avLst/>
              </a:prstGeom>
              <a:blipFill>
                <a:blip r:embed="rId23"/>
                <a:stretch>
                  <a:fillRect l="-18182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0A7BD0-BA5A-82C0-D0DF-F4795CB49B53}"/>
              </a:ext>
            </a:extLst>
          </p:cNvPr>
          <p:cNvCxnSpPr/>
          <p:nvPr/>
        </p:nvCxnSpPr>
        <p:spPr>
          <a:xfrm>
            <a:off x="6944754" y="3934485"/>
            <a:ext cx="649357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A red and blue flower&#10;&#10;AI-generated content may be incorrect.">
            <a:extLst>
              <a:ext uri="{FF2B5EF4-FFF2-40B4-BE49-F238E27FC236}">
                <a16:creationId xmlns:a16="http://schemas.microsoft.com/office/drawing/2014/main" id="{EC6D76AF-CB74-CDED-DC28-0A291B15FA9D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63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8910" t="17754" r="14354" b="16883"/>
          <a:stretch>
            <a:fillRect/>
          </a:stretch>
        </p:blipFill>
        <p:spPr>
          <a:xfrm>
            <a:off x="5741176" y="3252440"/>
            <a:ext cx="1031284" cy="1317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9762D-2DCD-A405-AFF4-60EADE555FE9}"/>
                  </a:ext>
                </a:extLst>
              </p:cNvPr>
              <p:cNvSpPr txBox="1"/>
              <p:nvPr/>
            </p:nvSpPr>
            <p:spPr>
              <a:xfrm>
                <a:off x="2628521" y="4699356"/>
                <a:ext cx="11897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9762D-2DCD-A405-AFF4-60EADE555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21" y="4699356"/>
                <a:ext cx="1189779" cy="369332"/>
              </a:xfrm>
              <a:prstGeom prst="rect">
                <a:avLst/>
              </a:prstGeom>
              <a:blipFill>
                <a:blip r:embed="rId26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2336D6-86E6-6725-6E5D-21D26401F2C4}"/>
                  </a:ext>
                </a:extLst>
              </p:cNvPr>
              <p:cNvSpPr txBox="1"/>
              <p:nvPr/>
            </p:nvSpPr>
            <p:spPr>
              <a:xfrm>
                <a:off x="5005560" y="4710320"/>
                <a:ext cx="11897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02336D6-86E6-6725-6E5D-21D26401F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560" y="4710320"/>
                <a:ext cx="1189779" cy="369332"/>
              </a:xfrm>
              <a:prstGeom prst="rect">
                <a:avLst/>
              </a:prstGeom>
              <a:blipFill>
                <a:blip r:embed="rId2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0C3097A8-66E4-90A7-4652-2AE8B6763FE7}"/>
              </a:ext>
            </a:extLst>
          </p:cNvPr>
          <p:cNvSpPr txBox="1"/>
          <p:nvPr/>
        </p:nvSpPr>
        <p:spPr>
          <a:xfrm>
            <a:off x="5782270" y="6553974"/>
            <a:ext cx="694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cs typeface="Calibri"/>
              </a:rPr>
              <a:t>JN</a:t>
            </a:r>
            <a:r>
              <a:rPr lang="en-US" i="1" dirty="0">
                <a:solidFill>
                  <a:srgbClr val="000000"/>
                </a:solidFill>
                <a:cs typeface="Calibri"/>
              </a:rPr>
              <a:t> et al. (</a:t>
            </a:r>
            <a:r>
              <a:rPr lang="en-US" i="1" dirty="0">
                <a:solidFill>
                  <a:srgbClr val="000000"/>
                </a:solidFill>
                <a:cs typeface="Calibri"/>
                <a:hlinkClick r:id="" action="ppaction://noaction"/>
              </a:rPr>
              <a:t>2020</a:t>
            </a:r>
            <a:r>
              <a:rPr lang="en-US" i="1" dirty="0">
                <a:solidFill>
                  <a:srgbClr val="000000"/>
                </a:solidFill>
                <a:cs typeface="Calibri"/>
              </a:rPr>
              <a:t>) 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AB27C55-4CDA-E6B0-0152-8F6FA623EAB9}"/>
              </a:ext>
            </a:extLst>
          </p:cNvPr>
          <p:cNvSpPr txBox="1"/>
          <p:nvPr/>
        </p:nvSpPr>
        <p:spPr>
          <a:xfrm>
            <a:off x="3240884" y="2566131"/>
            <a:ext cx="382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H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combining angular-momenta</a:t>
            </a:r>
            <a:endParaRPr lang="en-CH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1" name="Picture 90" descr="A blue and red flower&#10;&#10;AI-generated content may be incorrect.">
            <a:extLst>
              <a:ext uri="{FF2B5EF4-FFF2-40B4-BE49-F238E27FC236}">
                <a16:creationId xmlns:a16="http://schemas.microsoft.com/office/drawing/2014/main" id="{DF605FBF-D28D-02D5-A53C-B6085319AE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370" t="28494" r="16286" b="27888"/>
          <a:stretch>
            <a:fillRect/>
          </a:stretch>
        </p:blipFill>
        <p:spPr>
          <a:xfrm>
            <a:off x="9608527" y="3508578"/>
            <a:ext cx="848020" cy="83631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10495E8-57F2-368B-D1D8-E62DF2808AD5}"/>
              </a:ext>
            </a:extLst>
          </p:cNvPr>
          <p:cNvSpPr txBox="1"/>
          <p:nvPr/>
        </p:nvSpPr>
        <p:spPr>
          <a:xfrm>
            <a:off x="7251512" y="6574381"/>
            <a:ext cx="358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Biedenharn and Louck (1981)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7" grpId="0"/>
      <p:bldP spid="53" grpId="0" animBg="1"/>
      <p:bldP spid="71" grpId="0" animBg="1"/>
      <p:bldP spid="79" grpId="0"/>
      <p:bldP spid="86" grpId="0"/>
      <p:bldP spid="87" grpId="0"/>
      <p:bldP spid="90" grpId="0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400F7AB-F557-F2A4-38BE-EA1C6C27D8D0}"/>
              </a:ext>
            </a:extLst>
          </p:cNvPr>
          <p:cNvGrpSpPr>
            <a:grpSpLocks noChangeAspect="1"/>
          </p:cNvGrpSpPr>
          <p:nvPr/>
        </p:nvGrpSpPr>
        <p:grpSpPr>
          <a:xfrm>
            <a:off x="6707671" y="1287594"/>
            <a:ext cx="1594004" cy="1704616"/>
            <a:chOff x="5517362" y="3029012"/>
            <a:chExt cx="2460300" cy="26310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637409-1071-B3FF-D94D-4474535F7BE0}"/>
                </a:ext>
              </a:extLst>
            </p:cNvPr>
            <p:cNvGrpSpPr/>
            <p:nvPr/>
          </p:nvGrpSpPr>
          <p:grpSpPr>
            <a:xfrm rot="3956318">
              <a:off x="5749794" y="3505985"/>
              <a:ext cx="2036826" cy="1794387"/>
              <a:chOff x="1420762" y="707923"/>
              <a:chExt cx="2036826" cy="179438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EDFC9F-3BA5-3123-8F36-E51671914E47}"/>
                  </a:ext>
                </a:extLst>
              </p:cNvPr>
              <p:cNvSpPr/>
              <p:nvPr/>
            </p:nvSpPr>
            <p:spPr>
              <a:xfrm>
                <a:off x="2168013" y="70792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619D75-8BC8-6559-458D-955E00104383}"/>
                  </a:ext>
                </a:extLst>
              </p:cNvPr>
              <p:cNvSpPr/>
              <p:nvPr/>
            </p:nvSpPr>
            <p:spPr>
              <a:xfrm>
                <a:off x="1420762" y="149450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FBD65C6-6DD6-8142-56FC-58FF1D500B20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DFBF76A-7CDD-BEBA-8829-848E2533D522}"/>
                  </a:ext>
                </a:extLst>
              </p:cNvPr>
              <p:cNvSpPr/>
              <p:nvPr/>
            </p:nvSpPr>
            <p:spPr>
              <a:xfrm>
                <a:off x="3165988" y="119953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0BF079E-BC74-8A91-E271-3A08BDC380C0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B7A1981-2314-283E-875A-CDA6193F4BB5}"/>
                  </a:ext>
                </a:extLst>
              </p:cNvPr>
              <p:cNvCxnSpPr>
                <a:stCxn id="30" idx="4"/>
                <a:endCxn id="34" idx="0"/>
              </p:cNvCxnSpPr>
              <p:nvPr/>
            </p:nvCxnSpPr>
            <p:spPr>
              <a:xfrm>
                <a:off x="2313813" y="1002890"/>
                <a:ext cx="141659" cy="57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8D4620-0CE7-20F4-1845-A1B74B3AF377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 flipH="1">
                <a:off x="2597131" y="1451307"/>
                <a:ext cx="611561" cy="237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9BAF16D-C928-1365-9B24-272734F10EA5}"/>
                  </a:ext>
                </a:extLst>
              </p:cNvPr>
              <p:cNvCxnSpPr>
                <a:cxnSpLocks/>
                <a:endCxn id="31" idx="6"/>
              </p:cNvCxnSpPr>
              <p:nvPr/>
            </p:nvCxnSpPr>
            <p:spPr>
              <a:xfrm flipH="1" flipV="1">
                <a:off x="1712362" y="1641988"/>
                <a:ext cx="642928" cy="786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C19078-BE0F-1D88-366C-4F1A0E95B4AF}"/>
                  </a:ext>
                </a:extLst>
              </p:cNvPr>
              <p:cNvCxnSpPr>
                <a:cxnSpLocks/>
                <a:stCxn id="34" idx="4"/>
                <a:endCxn id="32" idx="0"/>
              </p:cNvCxnSpPr>
              <p:nvPr/>
            </p:nvCxnSpPr>
            <p:spPr>
              <a:xfrm>
                <a:off x="2455472" y="1868128"/>
                <a:ext cx="4141" cy="33921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B215AA-440D-137C-09AF-DAE6DC9C38E6}"/>
                </a:ext>
              </a:extLst>
            </p:cNvPr>
            <p:cNvSpPr/>
            <p:nvPr/>
          </p:nvSpPr>
          <p:spPr>
            <a:xfrm>
              <a:off x="5790385" y="3029012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44F141B-5849-F0E4-B468-3E97AD2BA742}"/>
                </a:ext>
              </a:extLst>
            </p:cNvPr>
            <p:cNvSpPr/>
            <p:nvPr/>
          </p:nvSpPr>
          <p:spPr>
            <a:xfrm>
              <a:off x="6825662" y="3405599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C48E0-7101-DFDD-BE22-489CF99821A4}"/>
                </a:ext>
              </a:extLst>
            </p:cNvPr>
            <p:cNvSpPr/>
            <p:nvPr/>
          </p:nvSpPr>
          <p:spPr>
            <a:xfrm>
              <a:off x="6795564" y="4505156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104F34-C5E6-09D5-020B-8BAC31A200F4}"/>
                </a:ext>
              </a:extLst>
            </p:cNvPr>
            <p:cNvSpPr/>
            <p:nvPr/>
          </p:nvSpPr>
          <p:spPr>
            <a:xfrm>
              <a:off x="5517362" y="4150066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867B2C9-46EA-D851-0FD8-B5151DC08702}"/>
                </a:ext>
              </a:extLst>
            </p:cNvPr>
            <p:cNvSpPr/>
            <p:nvPr/>
          </p:nvSpPr>
          <p:spPr>
            <a:xfrm>
              <a:off x="6122334" y="3905418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C6B886-037C-A89A-4BC4-076CA03E4B5B}"/>
              </a:ext>
            </a:extLst>
          </p:cNvPr>
          <p:cNvGrpSpPr>
            <a:grpSpLocks noChangeAspect="1"/>
          </p:cNvGrpSpPr>
          <p:nvPr/>
        </p:nvGrpSpPr>
        <p:grpSpPr>
          <a:xfrm>
            <a:off x="10211713" y="1008770"/>
            <a:ext cx="1437245" cy="1363836"/>
            <a:chOff x="1355804" y="590972"/>
            <a:chExt cx="2123297" cy="201484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6E8E476-7338-3246-A3CF-89E6F66EAE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0762" y="707923"/>
              <a:ext cx="2036826" cy="1794387"/>
              <a:chOff x="1420762" y="707923"/>
              <a:chExt cx="2036826" cy="1794387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C5E62E4-9F99-1B63-F40A-6C6A955D217A}"/>
                  </a:ext>
                </a:extLst>
              </p:cNvPr>
              <p:cNvSpPr/>
              <p:nvPr/>
            </p:nvSpPr>
            <p:spPr>
              <a:xfrm>
                <a:off x="2168013" y="70792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957D476-FD95-20BF-3923-BD25ED152B6F}"/>
                  </a:ext>
                </a:extLst>
              </p:cNvPr>
              <p:cNvSpPr/>
              <p:nvPr/>
            </p:nvSpPr>
            <p:spPr>
              <a:xfrm>
                <a:off x="1420762" y="149450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33183BE-13D0-E038-3295-6926BEE3DC04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19EA3767-573D-DAEF-1742-73F84D56101D}"/>
                  </a:ext>
                </a:extLst>
              </p:cNvPr>
              <p:cNvSpPr/>
              <p:nvPr/>
            </p:nvSpPr>
            <p:spPr>
              <a:xfrm>
                <a:off x="3165988" y="119953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18C8AD1-2C20-AA34-A72C-E8DF18426DA4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A367E73-AE24-B68B-70DE-F6ED1C3A0209}"/>
                  </a:ext>
                </a:extLst>
              </p:cNvPr>
              <p:cNvCxnSpPr>
                <a:stCxn id="45" idx="4"/>
                <a:endCxn id="49" idx="0"/>
              </p:cNvCxnSpPr>
              <p:nvPr/>
            </p:nvCxnSpPr>
            <p:spPr>
              <a:xfrm>
                <a:off x="2313813" y="1002890"/>
                <a:ext cx="141659" cy="57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7C2CE1A-8605-C7D9-EADB-B9ABCBE2327D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 flipH="1">
                <a:off x="2597131" y="1451307"/>
                <a:ext cx="611561" cy="237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C337D0B-174E-353F-777D-A6D17298557C}"/>
                  </a:ext>
                </a:extLst>
              </p:cNvPr>
              <p:cNvCxnSpPr>
                <a:cxnSpLocks/>
                <a:endCxn id="46" idx="6"/>
              </p:cNvCxnSpPr>
              <p:nvPr/>
            </p:nvCxnSpPr>
            <p:spPr>
              <a:xfrm flipH="1" flipV="1">
                <a:off x="1712362" y="1641988"/>
                <a:ext cx="642928" cy="786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21755AB-228C-B1FF-9B68-5B117E957A1F}"/>
                  </a:ext>
                </a:extLst>
              </p:cNvPr>
              <p:cNvCxnSpPr>
                <a:cxnSpLocks/>
                <a:stCxn id="49" idx="4"/>
                <a:endCxn id="47" idx="0"/>
              </p:cNvCxnSpPr>
              <p:nvPr/>
            </p:nvCxnSpPr>
            <p:spPr>
              <a:xfrm>
                <a:off x="2455472" y="1868128"/>
                <a:ext cx="4141" cy="33921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6465C9-7EB1-CBC0-7E54-0486AFE9B987}"/>
                </a:ext>
              </a:extLst>
            </p:cNvPr>
            <p:cNvSpPr txBox="1"/>
            <p:nvPr/>
          </p:nvSpPr>
          <p:spPr>
            <a:xfrm>
              <a:off x="2095813" y="590972"/>
              <a:ext cx="388228" cy="50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2F50FF-B022-ECFE-94E6-E6984F52BA4C}"/>
                </a:ext>
              </a:extLst>
            </p:cNvPr>
            <p:cNvSpPr txBox="1"/>
            <p:nvPr/>
          </p:nvSpPr>
          <p:spPr>
            <a:xfrm>
              <a:off x="3090873" y="1097181"/>
              <a:ext cx="388228" cy="50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B0A126-6A01-7E05-768A-6080D74A3895}"/>
                </a:ext>
              </a:extLst>
            </p:cNvPr>
            <p:cNvSpPr txBox="1"/>
            <p:nvPr/>
          </p:nvSpPr>
          <p:spPr>
            <a:xfrm>
              <a:off x="1355804" y="1383684"/>
              <a:ext cx="388228" cy="50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32CBC0-88A7-5EB0-C0D5-861EAC63BF0B}"/>
                </a:ext>
              </a:extLst>
            </p:cNvPr>
            <p:cNvSpPr txBox="1"/>
            <p:nvPr/>
          </p:nvSpPr>
          <p:spPr>
            <a:xfrm>
              <a:off x="2234177" y="2105662"/>
              <a:ext cx="388228" cy="500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F98E37-F3F6-2943-2418-D31E656A909F}"/>
              </a:ext>
            </a:extLst>
          </p:cNvPr>
          <p:cNvGrpSpPr>
            <a:grpSpLocks noChangeAspect="1"/>
          </p:cNvGrpSpPr>
          <p:nvPr/>
        </p:nvGrpSpPr>
        <p:grpSpPr>
          <a:xfrm>
            <a:off x="8788939" y="2999264"/>
            <a:ext cx="1436400" cy="1311155"/>
            <a:chOff x="1510812" y="2906491"/>
            <a:chExt cx="2149176" cy="196178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40078D-7C3E-E233-384B-B62DA8CA9B3C}"/>
                </a:ext>
              </a:extLst>
            </p:cNvPr>
            <p:cNvGrpSpPr/>
            <p:nvPr/>
          </p:nvGrpSpPr>
          <p:grpSpPr>
            <a:xfrm>
              <a:off x="1566562" y="3020964"/>
              <a:ext cx="2036826" cy="1794387"/>
              <a:chOff x="1420762" y="707923"/>
              <a:chExt cx="2036826" cy="1794387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F7501DE-71A8-BF68-BEA9-53F8F5A109C7}"/>
                  </a:ext>
                </a:extLst>
              </p:cNvPr>
              <p:cNvSpPr/>
              <p:nvPr/>
            </p:nvSpPr>
            <p:spPr>
              <a:xfrm>
                <a:off x="2168013" y="70792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97C13E-04E9-B573-EFEE-DB0ED4382994}"/>
                  </a:ext>
                </a:extLst>
              </p:cNvPr>
              <p:cNvSpPr/>
              <p:nvPr/>
            </p:nvSpPr>
            <p:spPr>
              <a:xfrm>
                <a:off x="1420762" y="149450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B3438DF-A63A-8697-ED6C-198E8C40F285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D40952-CFD9-4B55-9D9C-FE3BE534E968}"/>
                  </a:ext>
                </a:extLst>
              </p:cNvPr>
              <p:cNvSpPr/>
              <p:nvPr/>
            </p:nvSpPr>
            <p:spPr>
              <a:xfrm>
                <a:off x="3165988" y="119953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8B72F3B-43F2-3026-2DAA-48350BB520D7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E0ED5C1-A233-B482-5F9F-7A132EAB8E6A}"/>
                  </a:ext>
                </a:extLst>
              </p:cNvPr>
              <p:cNvCxnSpPr>
                <a:stCxn id="60" idx="4"/>
                <a:endCxn id="64" idx="0"/>
              </p:cNvCxnSpPr>
              <p:nvPr/>
            </p:nvCxnSpPr>
            <p:spPr>
              <a:xfrm>
                <a:off x="2313813" y="1002890"/>
                <a:ext cx="141659" cy="57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0B00B21-A08D-172A-F95E-5FA4BDCD8AE0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 flipH="1">
                <a:off x="2597131" y="1451307"/>
                <a:ext cx="611561" cy="237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CBF1F86-F5F2-C484-489B-FFB3E13F89DF}"/>
                  </a:ext>
                </a:extLst>
              </p:cNvPr>
              <p:cNvCxnSpPr>
                <a:cxnSpLocks/>
                <a:endCxn id="61" idx="6"/>
              </p:cNvCxnSpPr>
              <p:nvPr/>
            </p:nvCxnSpPr>
            <p:spPr>
              <a:xfrm flipH="1" flipV="1">
                <a:off x="1712362" y="1641988"/>
                <a:ext cx="642928" cy="786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84C187D-B1B5-007F-E1FC-F341C4D435AB}"/>
                  </a:ext>
                </a:extLst>
              </p:cNvPr>
              <p:cNvCxnSpPr>
                <a:cxnSpLocks/>
                <a:stCxn id="64" idx="4"/>
                <a:endCxn id="62" idx="0"/>
              </p:cNvCxnSpPr>
              <p:nvPr/>
            </p:nvCxnSpPr>
            <p:spPr>
              <a:xfrm>
                <a:off x="2455472" y="1868128"/>
                <a:ext cx="4141" cy="33921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162A952-653A-B5B3-F07E-A490F446AC60}"/>
                </a:ext>
              </a:extLst>
            </p:cNvPr>
            <p:cNvSpPr txBox="1"/>
            <p:nvPr/>
          </p:nvSpPr>
          <p:spPr>
            <a:xfrm>
              <a:off x="2393376" y="4408817"/>
              <a:ext cx="388228" cy="45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3A9CEC-3846-2B73-3F6A-AD5E93D960E3}"/>
                </a:ext>
              </a:extLst>
            </p:cNvPr>
            <p:cNvSpPr txBox="1"/>
            <p:nvPr/>
          </p:nvSpPr>
          <p:spPr>
            <a:xfrm>
              <a:off x="3271760" y="3406933"/>
              <a:ext cx="388228" cy="45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2B90A9B-DDED-508D-5558-D7C183072381}"/>
                </a:ext>
              </a:extLst>
            </p:cNvPr>
            <p:cNvSpPr txBox="1"/>
            <p:nvPr/>
          </p:nvSpPr>
          <p:spPr>
            <a:xfrm>
              <a:off x="2255934" y="2906491"/>
              <a:ext cx="388228" cy="45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9730DD-E7CD-1348-69E0-02EB4E6B3326}"/>
                </a:ext>
              </a:extLst>
            </p:cNvPr>
            <p:cNvSpPr txBox="1"/>
            <p:nvPr/>
          </p:nvSpPr>
          <p:spPr>
            <a:xfrm>
              <a:off x="1510812" y="3707898"/>
              <a:ext cx="388228" cy="459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5924E1-1A80-591C-3B8C-1EEEA35699E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960646" y="2911607"/>
            <a:ext cx="1313200" cy="1156892"/>
            <a:chOff x="1420762" y="707923"/>
            <a:chExt cx="2036826" cy="17943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917F0F9-6AE9-5FA4-2BEE-AEA936D071BF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FFA7348-F639-6B49-BA86-9AA51EFCB596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38A18E7-1A8B-C2D2-DC8C-607B2EC422C9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DA493B7-27FB-9641-5E79-E7983F22082D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736DF3-994E-206E-B799-CE188307A655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F4137C2-234D-CBA6-DA64-32583CCC20F3}"/>
                </a:ext>
              </a:extLst>
            </p:cNvPr>
            <p:cNvCxnSpPr>
              <a:stCxn id="70" idx="4"/>
              <a:endCxn id="74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0C6CAE-562E-4177-323D-AC4244239732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C2BCAF4-5A34-4BF6-0F86-A5E7C4B26698}"/>
                </a:ext>
              </a:extLst>
            </p:cNvPr>
            <p:cNvCxnSpPr>
              <a:cxnSpLocks/>
              <a:endCxn id="71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A20EAF1-1689-4998-C928-57A670DF818E}"/>
                </a:ext>
              </a:extLst>
            </p:cNvPr>
            <p:cNvCxnSpPr>
              <a:cxnSpLocks/>
              <a:stCxn id="74" idx="4"/>
              <a:endCxn id="72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CC1BAD5-FCDF-1829-3682-A08E07D85720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9011480" y="5496958"/>
            <a:ext cx="1188434" cy="1164948"/>
            <a:chOff x="1420762" y="707923"/>
            <a:chExt cx="1843308" cy="180688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A77920-AB16-014B-BC77-D565FF425977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5CC59A4-5E44-6DAF-FD57-5876D5F6663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D090D40-B6F2-F57F-0205-4DE4EED69C9B}"/>
                </a:ext>
              </a:extLst>
            </p:cNvPr>
            <p:cNvSpPr/>
            <p:nvPr/>
          </p:nvSpPr>
          <p:spPr>
            <a:xfrm>
              <a:off x="1806127" y="2219837"/>
              <a:ext cx="291600" cy="29496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37C5A74-4BCF-4C23-0823-849F87E65E36}"/>
                </a:ext>
              </a:extLst>
            </p:cNvPr>
            <p:cNvSpPr/>
            <p:nvPr/>
          </p:nvSpPr>
          <p:spPr>
            <a:xfrm>
              <a:off x="2972470" y="716783"/>
              <a:ext cx="291600" cy="29496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CA1769A-495A-69F4-F09D-7052FCDA1F8C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93B9C6F-E95D-FB30-296D-F66A01C0F716}"/>
                </a:ext>
              </a:extLst>
            </p:cNvPr>
            <p:cNvCxnSpPr>
              <a:stCxn id="80" idx="4"/>
              <a:endCxn id="84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395353F-362F-E6D9-F388-A2B6A9E4A02D}"/>
                </a:ext>
              </a:extLst>
            </p:cNvPr>
            <p:cNvCxnSpPr>
              <a:cxnSpLocks/>
              <a:stCxn id="83" idx="3"/>
              <a:endCxn id="84" idx="7"/>
            </p:cNvCxnSpPr>
            <p:nvPr/>
          </p:nvCxnSpPr>
          <p:spPr>
            <a:xfrm rot="17643682" flipH="1" flipV="1">
              <a:off x="2398032" y="1216050"/>
              <a:ext cx="777678" cy="15281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93404FA-C098-1CAA-E110-13DA3F74DED5}"/>
                </a:ext>
              </a:extLst>
            </p:cNvPr>
            <p:cNvCxnSpPr>
              <a:cxnSpLocks/>
              <a:endCxn id="81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FC50D8-0B4A-4F1D-50E2-AC53BCA99E64}"/>
                </a:ext>
              </a:extLst>
            </p:cNvPr>
            <p:cNvCxnSpPr>
              <a:cxnSpLocks/>
              <a:stCxn id="84" idx="3"/>
              <a:endCxn id="82" idx="7"/>
            </p:cNvCxnSpPr>
            <p:nvPr/>
          </p:nvCxnSpPr>
          <p:spPr>
            <a:xfrm rot="17643682" flipH="1" flipV="1">
              <a:off x="1943064" y="1997536"/>
              <a:ext cx="521269" cy="928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7E2BDB-D476-E012-98B6-BD5E3BFF4286}"/>
              </a:ext>
            </a:extLst>
          </p:cNvPr>
          <p:cNvCxnSpPr>
            <a:cxnSpLocks/>
          </p:cNvCxnSpPr>
          <p:nvPr/>
        </p:nvCxnSpPr>
        <p:spPr>
          <a:xfrm flipV="1">
            <a:off x="10333715" y="3391346"/>
            <a:ext cx="623757" cy="380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F6FCF728-F417-24F2-EEFC-F38B2536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760" y="2830675"/>
            <a:ext cx="546100" cy="495300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86B7F67B-F8FE-D9FD-6DCD-3F0E48297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87" y="2047137"/>
            <a:ext cx="584200" cy="482600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D0CA945D-8487-1C3C-43E9-2EAD465A5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062" y="2857317"/>
            <a:ext cx="457200" cy="46990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B901D0-785E-7626-028E-9132891BD23E}"/>
              </a:ext>
            </a:extLst>
          </p:cNvPr>
          <p:cNvCxnSpPr/>
          <p:nvPr/>
        </p:nvCxnSpPr>
        <p:spPr>
          <a:xfrm flipV="1">
            <a:off x="9994533" y="2099980"/>
            <a:ext cx="570970" cy="81697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E083E3C-730F-53B4-5CEE-E375B28CD97C}"/>
              </a:ext>
            </a:extLst>
          </p:cNvPr>
          <p:cNvCxnSpPr>
            <a:cxnSpLocks/>
          </p:cNvCxnSpPr>
          <p:nvPr/>
        </p:nvCxnSpPr>
        <p:spPr>
          <a:xfrm>
            <a:off x="8470008" y="2632537"/>
            <a:ext cx="632408" cy="51947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6811C71-5A72-C901-A438-62679F18B072}"/>
              </a:ext>
            </a:extLst>
          </p:cNvPr>
          <p:cNvCxnSpPr>
            <a:cxnSpLocks/>
          </p:cNvCxnSpPr>
          <p:nvPr/>
        </p:nvCxnSpPr>
        <p:spPr>
          <a:xfrm flipV="1">
            <a:off x="9612424" y="4473134"/>
            <a:ext cx="0" cy="106060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8E7C0FD-EE56-4E13-76D8-BD3C6AF70471}"/>
              </a:ext>
            </a:extLst>
          </p:cNvPr>
          <p:cNvSpPr txBox="1"/>
          <p:nvPr/>
        </p:nvSpPr>
        <p:spPr>
          <a:xfrm>
            <a:off x="9662633" y="4668618"/>
            <a:ext cx="659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200" dirty="0"/>
              <a:t>≠</a:t>
            </a:r>
            <a:endParaRPr lang="en-CH" dirty="0"/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C967F0C0-5EB3-1BBE-213C-9E5650F9016E}"/>
              </a:ext>
            </a:extLst>
          </p:cNvPr>
          <p:cNvSpPr txBox="1">
            <a:spLocks/>
          </p:cNvSpPr>
          <p:nvPr/>
        </p:nvSpPr>
        <p:spPr>
          <a:xfrm>
            <a:off x="1977732" y="-151553"/>
            <a:ext cx="115044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Ingredient list for (many) models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17F3B8-95CB-47C3-310B-4164770056AA}"/>
              </a:ext>
            </a:extLst>
          </p:cNvPr>
          <p:cNvSpPr txBox="1"/>
          <p:nvPr/>
        </p:nvSpPr>
        <p:spPr>
          <a:xfrm>
            <a:off x="12760" y="6510571"/>
            <a:ext cx="11750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Behler at al. (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" action="ppaction://noaction"/>
              </a:rPr>
              <a:t>2007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), Bartok et al. (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2013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) 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Drautz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2019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), </a:t>
            </a:r>
            <a:r>
              <a:rPr lang="en-US" b="1" i="1" dirty="0">
                <a:solidFill>
                  <a:srgbClr val="000000"/>
                </a:solidFill>
                <a:cs typeface="Calibri"/>
              </a:rPr>
              <a:t>JN</a:t>
            </a:r>
            <a:r>
              <a:rPr lang="en-US" i="1" dirty="0">
                <a:solidFill>
                  <a:srgbClr val="000000"/>
                </a:solidFill>
                <a:cs typeface="Calibri"/>
              </a:rPr>
              <a:t> et al. (</a:t>
            </a:r>
            <a:r>
              <a:rPr lang="en-US" i="1" dirty="0">
                <a:solidFill>
                  <a:srgbClr val="000000"/>
                </a:solidFill>
                <a:cs typeface="Calibri"/>
                <a:hlinkClick r:id="" action="ppaction://noaction"/>
              </a:rPr>
              <a:t>2020</a:t>
            </a:r>
            <a:r>
              <a:rPr lang="en-US" i="1" dirty="0">
                <a:solidFill>
                  <a:srgbClr val="000000"/>
                </a:solidFill>
                <a:cs typeface="Calibri"/>
              </a:rPr>
              <a:t>) </a:t>
            </a:r>
            <a:endParaRPr lang="en-CH" dirty="0"/>
          </a:p>
        </p:txBody>
      </p:sp>
      <p:pic>
        <p:nvPicPr>
          <p:cNvPr id="17" name="Picture 16" descr="Free Ladder Cliparts, Download Free Ladder Cliparts png images, Free  ClipArts on Clipart Library">
            <a:extLst>
              <a:ext uri="{FF2B5EF4-FFF2-40B4-BE49-F238E27FC236}">
                <a16:creationId xmlns:a16="http://schemas.microsoft.com/office/drawing/2014/main" id="{7831D87E-1D76-9AAF-FE1D-3E2E91234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45" y="1924214"/>
            <a:ext cx="1600739" cy="22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68BE0-D91C-46D1-BBBC-50CF847FF6C9}"/>
                  </a:ext>
                </a:extLst>
              </p:cNvPr>
              <p:cNvSpPr txBox="1"/>
              <p:nvPr/>
            </p:nvSpPr>
            <p:spPr>
              <a:xfrm>
                <a:off x="216077" y="3057517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68BE0-D91C-46D1-BBBC-50CF847FF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77" y="3057517"/>
                <a:ext cx="1461518" cy="276999"/>
              </a:xfrm>
              <a:prstGeom prst="rect">
                <a:avLst/>
              </a:prstGeom>
              <a:blipFill>
                <a:blip r:embed="rId2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940A807-3A13-93FC-D116-22500E99F640}"/>
                  </a:ext>
                </a:extLst>
              </p:cNvPr>
              <p:cNvSpPr txBox="1"/>
              <p:nvPr/>
            </p:nvSpPr>
            <p:spPr>
              <a:xfrm>
                <a:off x="457819" y="2771007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940A807-3A13-93FC-D116-22500E99F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9" y="2771007"/>
                <a:ext cx="1461518" cy="276999"/>
              </a:xfrm>
              <a:prstGeom prst="rect">
                <a:avLst/>
              </a:prstGeom>
              <a:blipFill>
                <a:blip r:embed="rId2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9522C4-6ADB-C10B-45AF-ACE6288B0E47}"/>
                  </a:ext>
                </a:extLst>
              </p:cNvPr>
              <p:cNvSpPr txBox="1"/>
              <p:nvPr/>
            </p:nvSpPr>
            <p:spPr>
              <a:xfrm>
                <a:off x="672479" y="2405680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99522C4-6ADB-C10B-45AF-ACE6288B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79" y="2405680"/>
                <a:ext cx="1461518" cy="276999"/>
              </a:xfrm>
              <a:prstGeom prst="rect">
                <a:avLst/>
              </a:prstGeom>
              <a:blipFill>
                <a:blip r:embed="rId2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523934-5FF5-301F-AFD1-84FF644FE1B3}"/>
              </a:ext>
            </a:extLst>
          </p:cNvPr>
          <p:cNvCxnSpPr>
            <a:cxnSpLocks/>
          </p:cNvCxnSpPr>
          <p:nvPr/>
        </p:nvCxnSpPr>
        <p:spPr>
          <a:xfrm>
            <a:off x="1341888" y="3478710"/>
            <a:ext cx="537611" cy="11795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8E7A1BD-0DDC-FE4B-CA8E-BAE3D227C988}"/>
              </a:ext>
            </a:extLst>
          </p:cNvPr>
          <p:cNvCxnSpPr>
            <a:cxnSpLocks/>
          </p:cNvCxnSpPr>
          <p:nvPr/>
        </p:nvCxnSpPr>
        <p:spPr>
          <a:xfrm>
            <a:off x="1395976" y="3423393"/>
            <a:ext cx="1219077" cy="169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" name="Picture 4" descr="Free Ladder Cliparts, Download Free Ladder Cliparts png images, Free  ClipArts on Clipart Library">
            <a:extLst>
              <a:ext uri="{FF2B5EF4-FFF2-40B4-BE49-F238E27FC236}">
                <a16:creationId xmlns:a16="http://schemas.microsoft.com/office/drawing/2014/main" id="{968E1E00-9A98-315C-6C0D-E8E3DF1C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78" y="3926257"/>
            <a:ext cx="1600739" cy="22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3B3DE5E-F765-DE5F-4532-F7E3428A8222}"/>
                  </a:ext>
                </a:extLst>
              </p:cNvPr>
              <p:cNvSpPr txBox="1"/>
              <p:nvPr/>
            </p:nvSpPr>
            <p:spPr>
              <a:xfrm>
                <a:off x="2573559" y="4437965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3B3DE5E-F765-DE5F-4532-F7E3428A8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559" y="4437965"/>
                <a:ext cx="1461518" cy="276999"/>
              </a:xfrm>
              <a:prstGeom prst="rect">
                <a:avLst/>
              </a:prstGeom>
              <a:blipFill>
                <a:blip r:embed="rId2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E60BA53-DE24-7CB3-EC98-51070908E8A6}"/>
                  </a:ext>
                </a:extLst>
              </p:cNvPr>
              <p:cNvSpPr txBox="1"/>
              <p:nvPr/>
            </p:nvSpPr>
            <p:spPr>
              <a:xfrm>
                <a:off x="2889232" y="5178289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E60BA53-DE24-7CB3-EC98-51070908E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232" y="5178289"/>
                <a:ext cx="1461518" cy="276999"/>
              </a:xfrm>
              <a:prstGeom prst="rect">
                <a:avLst/>
              </a:prstGeom>
              <a:blipFill>
                <a:blip r:embed="rId2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AC2817-08FD-AEA9-4744-E1AB4C171586}"/>
                  </a:ext>
                </a:extLst>
              </p:cNvPr>
              <p:cNvSpPr txBox="1"/>
              <p:nvPr/>
            </p:nvSpPr>
            <p:spPr>
              <a:xfrm>
                <a:off x="2688914" y="4786271"/>
                <a:ext cx="1461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AC2817-08FD-AEA9-4744-E1AB4C171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914" y="4786271"/>
                <a:ext cx="1461518" cy="276999"/>
              </a:xfrm>
              <a:prstGeom prst="rect">
                <a:avLst/>
              </a:prstGeom>
              <a:blipFill>
                <a:blip r:embed="rId2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DC3BD61-1DA9-4AC7-3A28-94D26CCD3D50}"/>
              </a:ext>
            </a:extLst>
          </p:cNvPr>
          <p:cNvGrpSpPr>
            <a:grpSpLocks noChangeAspect="1"/>
          </p:cNvGrpSpPr>
          <p:nvPr/>
        </p:nvGrpSpPr>
        <p:grpSpPr>
          <a:xfrm>
            <a:off x="3660501" y="3822161"/>
            <a:ext cx="1578511" cy="1152574"/>
            <a:chOff x="8020057" y="2346166"/>
            <a:chExt cx="2012029" cy="1469572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89EE472-8554-70E3-A03B-0DFB9CF8D7FD}"/>
                </a:ext>
              </a:extLst>
            </p:cNvPr>
            <p:cNvSpPr/>
            <p:nvPr/>
          </p:nvSpPr>
          <p:spPr>
            <a:xfrm>
              <a:off x="8548259" y="2449964"/>
              <a:ext cx="1483827" cy="1365774"/>
            </a:xfrm>
            <a:custGeom>
              <a:avLst/>
              <a:gdLst>
                <a:gd name="connsiteX0" fmla="*/ 0 w 4700587"/>
                <a:gd name="connsiteY0" fmla="*/ 1424352 h 3863763"/>
                <a:gd name="connsiteX1" fmla="*/ 1085850 w 4700587"/>
                <a:gd name="connsiteY1" fmla="*/ 2795952 h 3863763"/>
                <a:gd name="connsiteX2" fmla="*/ 1928812 w 4700587"/>
                <a:gd name="connsiteY2" fmla="*/ 1352914 h 3863763"/>
                <a:gd name="connsiteX3" fmla="*/ 2600325 w 4700587"/>
                <a:gd name="connsiteY3" fmla="*/ 3853227 h 3863763"/>
                <a:gd name="connsiteX4" fmla="*/ 3443287 w 4700587"/>
                <a:gd name="connsiteY4" fmla="*/ 195627 h 3863763"/>
                <a:gd name="connsiteX5" fmla="*/ 4000500 w 4700587"/>
                <a:gd name="connsiteY5" fmla="*/ 3724639 h 3863763"/>
                <a:gd name="connsiteX6" fmla="*/ 4214812 w 4700587"/>
                <a:gd name="connsiteY6" fmla="*/ 252777 h 3863763"/>
                <a:gd name="connsiteX7" fmla="*/ 4700587 w 4700587"/>
                <a:gd name="connsiteY7" fmla="*/ 538527 h 386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587" h="3863763">
                  <a:moveTo>
                    <a:pt x="0" y="1424352"/>
                  </a:moveTo>
                  <a:cubicBezTo>
                    <a:pt x="382190" y="2116105"/>
                    <a:pt x="764381" y="2807858"/>
                    <a:pt x="1085850" y="2795952"/>
                  </a:cubicBezTo>
                  <a:cubicBezTo>
                    <a:pt x="1407319" y="2784046"/>
                    <a:pt x="1676400" y="1176702"/>
                    <a:pt x="1928812" y="1352914"/>
                  </a:cubicBezTo>
                  <a:cubicBezTo>
                    <a:pt x="2181224" y="1529126"/>
                    <a:pt x="2347913" y="4046108"/>
                    <a:pt x="2600325" y="3853227"/>
                  </a:cubicBezTo>
                  <a:cubicBezTo>
                    <a:pt x="2852737" y="3660346"/>
                    <a:pt x="3209924" y="217058"/>
                    <a:pt x="3443287" y="195627"/>
                  </a:cubicBezTo>
                  <a:cubicBezTo>
                    <a:pt x="3676650" y="174196"/>
                    <a:pt x="3871912" y="3715114"/>
                    <a:pt x="4000500" y="3724639"/>
                  </a:cubicBezTo>
                  <a:cubicBezTo>
                    <a:pt x="4129088" y="3734164"/>
                    <a:pt x="4098131" y="783796"/>
                    <a:pt x="4214812" y="252777"/>
                  </a:cubicBezTo>
                  <a:cubicBezTo>
                    <a:pt x="4331493" y="-278242"/>
                    <a:pt x="4516040" y="130142"/>
                    <a:pt x="4700587" y="53852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29" name="Picture 128" descr="Text&#10;&#10;Description automatically generated">
              <a:extLst>
                <a:ext uri="{FF2B5EF4-FFF2-40B4-BE49-F238E27FC236}">
                  <a16:creationId xmlns:a16="http://schemas.microsoft.com/office/drawing/2014/main" id="{32537C3B-1FE8-5447-7008-1ED6D365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020058" y="2346166"/>
              <a:ext cx="1435100" cy="5461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E60686E-C61C-1EF5-002B-4379715C9F26}"/>
              </a:ext>
            </a:extLst>
          </p:cNvPr>
          <p:cNvGrpSpPr/>
          <p:nvPr/>
        </p:nvGrpSpPr>
        <p:grpSpPr>
          <a:xfrm>
            <a:off x="4533474" y="4020679"/>
            <a:ext cx="368300" cy="750071"/>
            <a:chOff x="8617965" y="4840383"/>
            <a:chExt cx="368300" cy="750071"/>
          </a:xfrm>
        </p:grpSpPr>
        <p:pic>
          <p:nvPicPr>
            <p:cNvPr id="139" name="Picture 13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5F22FA5-0C98-4F2C-0682-471B69407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617965" y="5171354"/>
              <a:ext cx="368300" cy="419100"/>
            </a:xfrm>
            <a:prstGeom prst="rect">
              <a:avLst/>
            </a:prstGeom>
          </p:spPr>
        </p:pic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48A14A29-3244-DDC4-2B39-27F8F5858E4C}"/>
                </a:ext>
              </a:extLst>
            </p:cNvPr>
            <p:cNvSpPr/>
            <p:nvPr/>
          </p:nvSpPr>
          <p:spPr>
            <a:xfrm rot="7475478">
              <a:off x="8479721" y="5093973"/>
              <a:ext cx="598346" cy="91166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8D97845-46B8-7B99-1D3E-E8B4143FE78A}"/>
              </a:ext>
            </a:extLst>
          </p:cNvPr>
          <p:cNvGrpSpPr/>
          <p:nvPr/>
        </p:nvGrpSpPr>
        <p:grpSpPr>
          <a:xfrm>
            <a:off x="3791001" y="3759033"/>
            <a:ext cx="1731904" cy="1257780"/>
            <a:chOff x="9629023" y="5238637"/>
            <a:chExt cx="2006423" cy="1598893"/>
          </a:xfrm>
        </p:grpSpPr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2EF32BDC-6B74-30D0-9C71-0C302FAC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629023" y="5238637"/>
              <a:ext cx="1959003" cy="1598893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5923BE3-5EEC-56FB-D55C-9C5FB6C1A71C}"/>
                </a:ext>
              </a:extLst>
            </p:cNvPr>
            <p:cNvSpPr txBox="1"/>
            <p:nvPr/>
          </p:nvSpPr>
          <p:spPr>
            <a:xfrm>
              <a:off x="10163005" y="5856355"/>
              <a:ext cx="1472441" cy="352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Polarizability</a:t>
              </a:r>
            </a:p>
          </p:txBody>
        </p:sp>
      </p:grpSp>
      <p:pic>
        <p:nvPicPr>
          <p:cNvPr id="154" name="Picture 153" descr="Bubble chart&#10;&#10;Description automatically generated with low confidence">
            <a:extLst>
              <a:ext uri="{FF2B5EF4-FFF2-40B4-BE49-F238E27FC236}">
                <a16:creationId xmlns:a16="http://schemas.microsoft.com/office/drawing/2014/main" id="{74F975B1-B445-9208-40A6-35EF7AC23068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34590" t="39844" r="34343" b="41366"/>
          <a:stretch/>
        </p:blipFill>
        <p:spPr>
          <a:xfrm>
            <a:off x="568306" y="602132"/>
            <a:ext cx="1317812" cy="99508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CE03916B-FCC3-3A93-02C3-932FD94DBF8A}"/>
              </a:ext>
            </a:extLst>
          </p:cNvPr>
          <p:cNvSpPr txBox="1"/>
          <p:nvPr/>
        </p:nvSpPr>
        <p:spPr>
          <a:xfrm>
            <a:off x="1014158" y="1118297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chemeClr val="bg1"/>
                </a:solidFill>
              </a:rPr>
              <a:t>*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6290BDD-58DB-0A71-AFA0-4A6F4725D1CF}"/>
              </a:ext>
            </a:extLst>
          </p:cNvPr>
          <p:cNvCxnSpPr>
            <a:cxnSpLocks/>
          </p:cNvCxnSpPr>
          <p:nvPr/>
        </p:nvCxnSpPr>
        <p:spPr>
          <a:xfrm>
            <a:off x="781345" y="810380"/>
            <a:ext cx="382862" cy="47889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BD48DD0C-E8CA-E919-C812-8989DAFD4EF8}"/>
              </a:ext>
            </a:extLst>
          </p:cNvPr>
          <p:cNvSpPr>
            <a:spLocks noChangeAspect="1"/>
          </p:cNvSpPr>
          <p:nvPr/>
        </p:nvSpPr>
        <p:spPr>
          <a:xfrm>
            <a:off x="555312" y="647148"/>
            <a:ext cx="1267675" cy="12708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C9B7D1E-3238-CE62-D562-3ABBF8836CF0}"/>
              </a:ext>
            </a:extLst>
          </p:cNvPr>
          <p:cNvSpPr>
            <a:spLocks noChangeAspect="1"/>
          </p:cNvSpPr>
          <p:nvPr/>
        </p:nvSpPr>
        <p:spPr>
          <a:xfrm>
            <a:off x="1105772" y="698922"/>
            <a:ext cx="1246833" cy="124995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9DBAEED-7D9D-2F8B-3692-20EE6EF413B2}"/>
              </a:ext>
            </a:extLst>
          </p:cNvPr>
          <p:cNvCxnSpPr>
            <a:cxnSpLocks/>
          </p:cNvCxnSpPr>
          <p:nvPr/>
        </p:nvCxnSpPr>
        <p:spPr>
          <a:xfrm flipH="1">
            <a:off x="1169794" y="1286246"/>
            <a:ext cx="51152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Freeform 164">
            <a:extLst>
              <a:ext uri="{FF2B5EF4-FFF2-40B4-BE49-F238E27FC236}">
                <a16:creationId xmlns:a16="http://schemas.microsoft.com/office/drawing/2014/main" id="{E3CD456A-BF60-77CB-1FB4-A092EB3D585D}"/>
              </a:ext>
            </a:extLst>
          </p:cNvPr>
          <p:cNvSpPr/>
          <p:nvPr/>
        </p:nvSpPr>
        <p:spPr>
          <a:xfrm rot="16200000">
            <a:off x="1129308" y="1067927"/>
            <a:ext cx="149270" cy="263237"/>
          </a:xfrm>
          <a:custGeom>
            <a:avLst/>
            <a:gdLst>
              <a:gd name="connsiteX0" fmla="*/ 0 w 149270"/>
              <a:gd name="connsiteY0" fmla="*/ 263237 h 263237"/>
              <a:gd name="connsiteX1" fmla="*/ 96982 w 149270"/>
              <a:gd name="connsiteY1" fmla="*/ 221673 h 263237"/>
              <a:gd name="connsiteX2" fmla="*/ 138545 w 149270"/>
              <a:gd name="connsiteY2" fmla="*/ 0 h 2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70" h="263237">
                <a:moveTo>
                  <a:pt x="0" y="263237"/>
                </a:moveTo>
                <a:cubicBezTo>
                  <a:pt x="32327" y="249382"/>
                  <a:pt x="66823" y="239769"/>
                  <a:pt x="96982" y="221673"/>
                </a:cubicBezTo>
                <a:cubicBezTo>
                  <a:pt x="180997" y="171264"/>
                  <a:pt x="138545" y="96725"/>
                  <a:pt x="13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3F1A4C1-26FD-E482-68C1-042A8394C44A}"/>
              </a:ext>
            </a:extLst>
          </p:cNvPr>
          <p:cNvSpPr>
            <a:spLocks noChangeAspect="1"/>
          </p:cNvSpPr>
          <p:nvPr/>
        </p:nvSpPr>
        <p:spPr>
          <a:xfrm>
            <a:off x="143504" y="214543"/>
            <a:ext cx="1246833" cy="124995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59FABD-8B1B-8528-4CFE-B449E808DCCA}"/>
              </a:ext>
            </a:extLst>
          </p:cNvPr>
          <p:cNvGrpSpPr/>
          <p:nvPr/>
        </p:nvGrpSpPr>
        <p:grpSpPr>
          <a:xfrm>
            <a:off x="8736864" y="1555924"/>
            <a:ext cx="1122218" cy="961245"/>
            <a:chOff x="2775280" y="1017624"/>
            <a:chExt cx="1122218" cy="961245"/>
          </a:xfrm>
        </p:grpSpPr>
        <p:pic>
          <p:nvPicPr>
            <p:cNvPr id="3" name="Picture 4" descr="Green puzzle 4 icon - Free green puzzle icons">
              <a:extLst>
                <a:ext uri="{FF2B5EF4-FFF2-40B4-BE49-F238E27FC236}">
                  <a16:creationId xmlns:a16="http://schemas.microsoft.com/office/drawing/2014/main" id="{783A7FDE-F3FD-15D9-B6B2-39D64A097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artisticMarke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842" y="1017624"/>
              <a:ext cx="961245" cy="96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492E33-CE06-3AE4-5DF5-EC8D0B06FC9A}"/>
                </a:ext>
              </a:extLst>
            </p:cNvPr>
            <p:cNvSpPr txBox="1"/>
            <p:nvPr/>
          </p:nvSpPr>
          <p:spPr>
            <a:xfrm rot="18932438">
              <a:off x="2775280" y="1260689"/>
              <a:ext cx="1122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symmetry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71B9E23-6779-3368-53CA-3A70D6EE8919}"/>
              </a:ext>
            </a:extLst>
          </p:cNvPr>
          <p:cNvGrpSpPr/>
          <p:nvPr/>
        </p:nvGrpSpPr>
        <p:grpSpPr>
          <a:xfrm>
            <a:off x="7214598" y="3451857"/>
            <a:ext cx="1169843" cy="1156383"/>
            <a:chOff x="499575" y="1002803"/>
            <a:chExt cx="1169843" cy="1156383"/>
          </a:xfrm>
        </p:grpSpPr>
        <p:pic>
          <p:nvPicPr>
            <p:cNvPr id="6" name="Picture 2" descr="Brown puzzle 4 icon - Free brown puzzle icons">
              <a:extLst>
                <a:ext uri="{FF2B5EF4-FFF2-40B4-BE49-F238E27FC236}">
                  <a16:creationId xmlns:a16="http://schemas.microsoft.com/office/drawing/2014/main" id="{6F7C8F8E-6CC1-A59F-31AC-F5F710277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74021">
              <a:off x="499575" y="1002803"/>
              <a:ext cx="1156383" cy="115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C1621-DD9E-B15B-B44F-B0D6798C698C}"/>
                </a:ext>
              </a:extLst>
            </p:cNvPr>
            <p:cNvSpPr txBox="1"/>
            <p:nvPr/>
          </p:nvSpPr>
          <p:spPr>
            <a:xfrm rot="19904350">
              <a:off x="547200" y="1335789"/>
              <a:ext cx="1122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   locality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09E41E-F7CA-F210-8470-F39E4F90FE59}"/>
              </a:ext>
            </a:extLst>
          </p:cNvPr>
          <p:cNvGrpSpPr/>
          <p:nvPr/>
        </p:nvGrpSpPr>
        <p:grpSpPr>
          <a:xfrm>
            <a:off x="10133351" y="3891800"/>
            <a:ext cx="1340479" cy="1539402"/>
            <a:chOff x="10500106" y="832650"/>
            <a:chExt cx="1340479" cy="1539402"/>
          </a:xfrm>
        </p:grpSpPr>
        <p:pic>
          <p:nvPicPr>
            <p:cNvPr id="9" name="Picture 6" descr="Orange Jigsaw Piece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F10B11E0-EA22-CD95-C41B-174592630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0" t="4164" r="23611" b="22878"/>
            <a:stretch/>
          </p:blipFill>
          <p:spPr bwMode="auto">
            <a:xfrm rot="1537882">
              <a:off x="10500106" y="832650"/>
              <a:ext cx="134047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6A3BE3-2B82-7652-4B9F-6CA3D470D465}"/>
                </a:ext>
              </a:extLst>
            </p:cNvPr>
            <p:cNvSpPr txBox="1"/>
            <p:nvPr/>
          </p:nvSpPr>
          <p:spPr>
            <a:xfrm rot="4190158">
              <a:off x="10594751" y="1519886"/>
              <a:ext cx="13657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/>
                <a:t>completeness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C76E812-C8BC-2DEF-FD11-2261AB44CA95}"/>
              </a:ext>
            </a:extLst>
          </p:cNvPr>
          <p:cNvGrpSpPr/>
          <p:nvPr/>
        </p:nvGrpSpPr>
        <p:grpSpPr>
          <a:xfrm>
            <a:off x="2493843" y="2800638"/>
            <a:ext cx="2157061" cy="848294"/>
            <a:chOff x="2454853" y="1696548"/>
            <a:chExt cx="4626700" cy="181951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48D563A-D25B-14E0-434E-11EBC1C29275}"/>
                </a:ext>
              </a:extLst>
            </p:cNvPr>
            <p:cNvGrpSpPr/>
            <p:nvPr/>
          </p:nvGrpSpPr>
          <p:grpSpPr>
            <a:xfrm>
              <a:off x="2454853" y="1696548"/>
              <a:ext cx="2053939" cy="1819514"/>
              <a:chOff x="2811201" y="1893405"/>
              <a:chExt cx="1949487" cy="1726984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86E2175-4062-0085-F04E-7C4756E5E41B}"/>
                  </a:ext>
                </a:extLst>
              </p:cNvPr>
              <p:cNvGrpSpPr/>
              <p:nvPr/>
            </p:nvGrpSpPr>
            <p:grpSpPr>
              <a:xfrm>
                <a:off x="2811201" y="1893405"/>
                <a:ext cx="1949487" cy="1726984"/>
                <a:chOff x="9909768" y="2342852"/>
                <a:chExt cx="2340314" cy="2073203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9426573-6FCF-E0BA-90BB-AAD11FB151F6}"/>
                    </a:ext>
                  </a:extLst>
                </p:cNvPr>
                <p:cNvSpPr/>
                <p:nvPr/>
              </p:nvSpPr>
              <p:spPr>
                <a:xfrm>
                  <a:off x="10044549" y="2502408"/>
                  <a:ext cx="2205533" cy="1726982"/>
                </a:xfrm>
                <a:prstGeom prst="rect">
                  <a:avLst/>
                </a:prstGeom>
                <a:noFill/>
                <a:ln>
                  <a:solidFill>
                    <a:srgbClr val="0040D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17" name="Picture 116" descr="A picture containing night sky&#10;&#10;Description automatically generated">
                  <a:extLst>
                    <a:ext uri="{FF2B5EF4-FFF2-40B4-BE49-F238E27FC236}">
                      <a16:creationId xmlns:a16="http://schemas.microsoft.com/office/drawing/2014/main" id="{4550CF3A-D5BF-3119-747B-D3291CA05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09768" y="2342852"/>
                  <a:ext cx="1601134" cy="2073203"/>
                </a:xfrm>
                <a:prstGeom prst="rect">
                  <a:avLst/>
                </a:prstGeom>
              </p:spPr>
            </p:pic>
          </p:grp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559938BE-17C3-50E4-4899-2150F8806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alphaModFix amt="57000"/>
              </a:blip>
              <a:srcRect t="2597" b="2836"/>
              <a:stretch/>
            </p:blipFill>
            <p:spPr>
              <a:xfrm rot="1050087">
                <a:off x="3972223" y="2148701"/>
                <a:ext cx="618887" cy="1292190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A15B7FE-C29C-BD86-380E-C20844F44F73}"/>
                </a:ext>
              </a:extLst>
            </p:cNvPr>
            <p:cNvGrpSpPr/>
            <p:nvPr/>
          </p:nvGrpSpPr>
          <p:grpSpPr>
            <a:xfrm>
              <a:off x="4768203" y="1696548"/>
              <a:ext cx="2313350" cy="1819514"/>
              <a:chOff x="9909768" y="2342852"/>
              <a:chExt cx="2635894" cy="2073203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7B986AC-9F18-9BF8-4DF0-EACC629EC390}"/>
                  </a:ext>
                </a:extLst>
              </p:cNvPr>
              <p:cNvSpPr/>
              <p:nvPr/>
            </p:nvSpPr>
            <p:spPr>
              <a:xfrm>
                <a:off x="10044549" y="2502408"/>
                <a:ext cx="2501113" cy="1726982"/>
              </a:xfrm>
              <a:prstGeom prst="rect">
                <a:avLst/>
              </a:prstGeom>
              <a:noFill/>
              <a:ln>
                <a:solidFill>
                  <a:srgbClr val="0040D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0" name="Picture 119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07F5638C-67EB-359E-B094-6ED2159F5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9768" y="2342852"/>
                <a:ext cx="1601134" cy="207320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339D3D7-7161-B233-BD9A-D61DB2BF1419}"/>
                    </a:ext>
                  </a:extLst>
                </p:cNvPr>
                <p:cNvSpPr txBox="1"/>
                <p:nvPr/>
              </p:nvSpPr>
              <p:spPr>
                <a:xfrm>
                  <a:off x="4443137" y="2382529"/>
                  <a:ext cx="546626" cy="9902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US" sz="2000" b="0" dirty="0"/>
                </a:p>
                <a:p>
                  <a:endParaRPr lang="en-US" sz="12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339D3D7-7161-B233-BD9A-D61DB2BF1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137" y="2382529"/>
                  <a:ext cx="546626" cy="990230"/>
                </a:xfrm>
                <a:prstGeom prst="rect">
                  <a:avLst/>
                </a:prstGeom>
                <a:blipFill>
                  <a:blip r:embed="rId39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3" name="Picture 122" descr="A red and blue flower&#10;&#10;AI-generated content may be incorrect.">
              <a:extLst>
                <a:ext uri="{FF2B5EF4-FFF2-40B4-BE49-F238E27FC236}">
                  <a16:creationId xmlns:a16="http://schemas.microsoft.com/office/drawing/2014/main" id="{FD0442AF-FC37-F2F6-C84D-A7FE067F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57000"/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8910" t="17754" r="14354" b="16883"/>
            <a:stretch>
              <a:fillRect/>
            </a:stretch>
          </p:blipFill>
          <p:spPr>
            <a:xfrm>
              <a:off x="5967706" y="1966392"/>
              <a:ext cx="1031284" cy="1317637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305356-FADE-E0AC-0FF3-23CC49187CA7}"/>
              </a:ext>
            </a:extLst>
          </p:cNvPr>
          <p:cNvGrpSpPr/>
          <p:nvPr/>
        </p:nvGrpSpPr>
        <p:grpSpPr>
          <a:xfrm>
            <a:off x="2804743" y="1762642"/>
            <a:ext cx="1203170" cy="848294"/>
            <a:chOff x="2454853" y="1696548"/>
            <a:chExt cx="2580691" cy="181951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290AC21-5B47-E34E-351C-934EB6A541F2}"/>
                </a:ext>
              </a:extLst>
            </p:cNvPr>
            <p:cNvGrpSpPr/>
            <p:nvPr/>
          </p:nvGrpSpPr>
          <p:grpSpPr>
            <a:xfrm>
              <a:off x="2454853" y="1696548"/>
              <a:ext cx="2053939" cy="1819514"/>
              <a:chOff x="2811201" y="1893405"/>
              <a:chExt cx="1949487" cy="1726984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74BF2E8C-6AC3-F83E-CBD9-5C1913F66A25}"/>
                  </a:ext>
                </a:extLst>
              </p:cNvPr>
              <p:cNvGrpSpPr/>
              <p:nvPr/>
            </p:nvGrpSpPr>
            <p:grpSpPr>
              <a:xfrm>
                <a:off x="2811201" y="1893405"/>
                <a:ext cx="1949487" cy="1726984"/>
                <a:chOff x="9909768" y="2342852"/>
                <a:chExt cx="2340314" cy="2073203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10890EC4-76A8-5910-CD83-A18591077BB8}"/>
                    </a:ext>
                  </a:extLst>
                </p:cNvPr>
                <p:cNvSpPr/>
                <p:nvPr/>
              </p:nvSpPr>
              <p:spPr>
                <a:xfrm>
                  <a:off x="10044549" y="2502408"/>
                  <a:ext cx="2205533" cy="1726982"/>
                </a:xfrm>
                <a:prstGeom prst="rect">
                  <a:avLst/>
                </a:prstGeom>
                <a:noFill/>
                <a:ln>
                  <a:solidFill>
                    <a:srgbClr val="0040D3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2" name="Picture 141" descr="A picture containing night sky&#10;&#10;Description automatically generated">
                  <a:extLst>
                    <a:ext uri="{FF2B5EF4-FFF2-40B4-BE49-F238E27FC236}">
                      <a16:creationId xmlns:a16="http://schemas.microsoft.com/office/drawing/2014/main" id="{7B9DC12B-2AE7-3600-70DF-2778CC627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09768" y="2342852"/>
                  <a:ext cx="1601134" cy="2073203"/>
                </a:xfrm>
                <a:prstGeom prst="rect">
                  <a:avLst/>
                </a:prstGeom>
              </p:spPr>
            </p:pic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8E8FDBC1-5DAA-4B27-CD11-A6EB189C7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alphaModFix amt="64000"/>
              </a:blip>
              <a:srcRect t="2597" b="2836"/>
              <a:stretch/>
            </p:blipFill>
            <p:spPr>
              <a:xfrm rot="1050087">
                <a:off x="3972223" y="2148701"/>
                <a:ext cx="618887" cy="129219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3BC106E-B5D4-AB77-83C2-7F1EBFD827FA}"/>
                    </a:ext>
                  </a:extLst>
                </p:cNvPr>
                <p:cNvSpPr txBox="1"/>
                <p:nvPr/>
              </p:nvSpPr>
              <p:spPr>
                <a:xfrm>
                  <a:off x="4488918" y="2382529"/>
                  <a:ext cx="546626" cy="8023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oMath>
                    </m:oMathPara>
                  </a14:m>
                  <a:endParaRPr lang="en-US" sz="2000" b="0" dirty="0"/>
                </a:p>
                <a:p>
                  <a:endParaRPr lang="en-US" sz="120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63BC106E-B5D4-AB77-83C2-7F1EBFD82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918" y="2382529"/>
                  <a:ext cx="546626" cy="802327"/>
                </a:xfrm>
                <a:prstGeom prst="rect">
                  <a:avLst/>
                </a:prstGeom>
                <a:blipFill>
                  <a:blip r:embed="rId42"/>
                  <a:stretch>
                    <a:fillRect l="-38095" r="-38095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5D2020C-466D-CA1D-197D-C241BAE281E1}"/>
              </a:ext>
            </a:extLst>
          </p:cNvPr>
          <p:cNvGrpSpPr/>
          <p:nvPr/>
        </p:nvGrpSpPr>
        <p:grpSpPr>
          <a:xfrm>
            <a:off x="3921748" y="1661363"/>
            <a:ext cx="1531909" cy="1128315"/>
            <a:chOff x="9905376" y="2342851"/>
            <a:chExt cx="2814780" cy="2073204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E193CD0-A407-3D1B-E9B8-6E834D231B09}"/>
                </a:ext>
              </a:extLst>
            </p:cNvPr>
            <p:cNvSpPr/>
            <p:nvPr/>
          </p:nvSpPr>
          <p:spPr>
            <a:xfrm>
              <a:off x="10044548" y="2502409"/>
              <a:ext cx="2675608" cy="1726983"/>
            </a:xfrm>
            <a:prstGeom prst="rect">
              <a:avLst/>
            </a:prstGeom>
            <a:noFill/>
            <a:ln>
              <a:solidFill>
                <a:srgbClr val="0040D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8" name="Picture 147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66179E5-09E3-E30C-AA56-E64CA6F7A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905376" y="2342852"/>
              <a:ext cx="1601136" cy="2073203"/>
            </a:xfrm>
            <a:prstGeom prst="rect">
              <a:avLst/>
            </a:prstGeom>
          </p:spPr>
        </p:pic>
        <p:pic>
          <p:nvPicPr>
            <p:cNvPr id="149" name="Picture 14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7C35F124-5124-77F1-0166-593212287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554105" y="2342851"/>
              <a:ext cx="1601136" cy="2073203"/>
            </a:xfrm>
            <a:prstGeom prst="rect">
              <a:avLst/>
            </a:prstGeom>
          </p:spPr>
        </p:pic>
      </p:grpSp>
      <p:pic>
        <p:nvPicPr>
          <p:cNvPr id="151" name="Picture 150" descr="A blue and red flower&#10;&#10;AI-generated content may be incorrect.">
            <a:extLst>
              <a:ext uri="{FF2B5EF4-FFF2-40B4-BE49-F238E27FC236}">
                <a16:creationId xmlns:a16="http://schemas.microsoft.com/office/drawing/2014/main" id="{CAFE3FC8-7391-0E34-F034-EF4A8CC95D3C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 amt="68000"/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370" t="28494" r="16286" b="27888"/>
          <a:stretch>
            <a:fillRect/>
          </a:stretch>
        </p:blipFill>
        <p:spPr>
          <a:xfrm>
            <a:off x="5045647" y="2065292"/>
            <a:ext cx="37450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8" grpId="0"/>
      <p:bldP spid="97" grpId="0"/>
      <p:bldP spid="98" grpId="0"/>
      <p:bldP spid="102" grpId="0"/>
      <p:bldP spid="103" grpId="0"/>
      <p:bldP spid="104" grpId="0"/>
      <p:bldP spid="155" grpId="0"/>
      <p:bldP spid="159" grpId="0" animBg="1"/>
      <p:bldP spid="161" grpId="0" animBg="1"/>
      <p:bldP spid="165" grpId="0" animBg="1"/>
      <p:bldP spid="1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39F0-37F0-2E32-58D0-4BCAEFC6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53" y="26457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Bridge to MPNNs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AC016-A0F2-3256-C6C2-0F8268975CA0}"/>
              </a:ext>
            </a:extLst>
          </p:cNvPr>
          <p:cNvSpPr txBox="1"/>
          <p:nvPr/>
        </p:nvSpPr>
        <p:spPr>
          <a:xfrm>
            <a:off x="4862227" y="5916703"/>
            <a:ext cx="38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Message Passing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735D5C-B8A6-2664-3DF5-8A1F560B89F3}"/>
              </a:ext>
            </a:extLst>
          </p:cNvPr>
          <p:cNvSpPr/>
          <p:nvPr/>
        </p:nvSpPr>
        <p:spPr>
          <a:xfrm rot="3956318">
            <a:off x="4673813" y="2854886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68323B-4577-7E90-09A0-3BA992FC5DAF}"/>
              </a:ext>
            </a:extLst>
          </p:cNvPr>
          <p:cNvSpPr/>
          <p:nvPr/>
        </p:nvSpPr>
        <p:spPr>
          <a:xfrm rot="3956318">
            <a:off x="3578096" y="2467522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B7B66B-3953-D153-8AAA-FE07F4A25A59}"/>
              </a:ext>
            </a:extLst>
          </p:cNvPr>
          <p:cNvSpPr/>
          <p:nvPr/>
        </p:nvSpPr>
        <p:spPr>
          <a:xfrm rot="3956318">
            <a:off x="3889383" y="3371327"/>
            <a:ext cx="312358" cy="31596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0B3035-ABED-620F-0FF0-6F9BB405AAC1}"/>
              </a:ext>
            </a:extLst>
          </p:cNvPr>
          <p:cNvCxnSpPr>
            <a:stCxn id="24" idx="4"/>
            <a:endCxn id="28" idx="0"/>
          </p:cNvCxnSpPr>
          <p:nvPr/>
        </p:nvCxnSpPr>
        <p:spPr>
          <a:xfrm rot="3956318">
            <a:off x="4361905" y="2965656"/>
            <a:ext cx="151743" cy="610867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8C9E326-3CB0-8B5A-092E-ABA8451B2467}"/>
              </a:ext>
            </a:extLst>
          </p:cNvPr>
          <p:cNvCxnSpPr>
            <a:cxnSpLocks/>
            <a:endCxn id="25" idx="6"/>
          </p:cNvCxnSpPr>
          <p:nvPr/>
        </p:nvCxnSpPr>
        <p:spPr>
          <a:xfrm rot="3956318" flipH="1" flipV="1">
            <a:off x="3555532" y="3057589"/>
            <a:ext cx="688697" cy="84255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73B832D-04FA-E485-9FE9-FD1D76D7E2AD}"/>
              </a:ext>
            </a:extLst>
          </p:cNvPr>
          <p:cNvSpPr/>
          <p:nvPr/>
        </p:nvSpPr>
        <p:spPr>
          <a:xfrm rot="3956318">
            <a:off x="2945100" y="2125096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E91AAE7-AA0E-441B-C111-F313A4B01952}"/>
              </a:ext>
            </a:extLst>
          </p:cNvPr>
          <p:cNvCxnSpPr>
            <a:cxnSpLocks/>
            <a:stCxn id="25" idx="2"/>
            <a:endCxn id="8" idx="7"/>
          </p:cNvCxnSpPr>
          <p:nvPr/>
        </p:nvCxnSpPr>
        <p:spPr>
          <a:xfrm flipH="1" flipV="1">
            <a:off x="3248309" y="2338372"/>
            <a:ext cx="422289" cy="144524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76E9815E-76A5-F20E-4DA5-DFA3C039EEFB}"/>
              </a:ext>
            </a:extLst>
          </p:cNvPr>
          <p:cNvSpPr/>
          <p:nvPr/>
        </p:nvSpPr>
        <p:spPr>
          <a:xfrm rot="3956318">
            <a:off x="3674565" y="1846503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99" name="Straight Connector 4098">
            <a:extLst>
              <a:ext uri="{FF2B5EF4-FFF2-40B4-BE49-F238E27FC236}">
                <a16:creationId xmlns:a16="http://schemas.microsoft.com/office/drawing/2014/main" id="{0A2734CC-E4E5-BCB9-4495-A1526146821C}"/>
              </a:ext>
            </a:extLst>
          </p:cNvPr>
          <p:cNvCxnSpPr>
            <a:cxnSpLocks/>
          </p:cNvCxnSpPr>
          <p:nvPr/>
        </p:nvCxnSpPr>
        <p:spPr>
          <a:xfrm flipH="1">
            <a:off x="3766373" y="2152276"/>
            <a:ext cx="46377" cy="32760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04" name="Oval 4103">
            <a:extLst>
              <a:ext uri="{FF2B5EF4-FFF2-40B4-BE49-F238E27FC236}">
                <a16:creationId xmlns:a16="http://schemas.microsoft.com/office/drawing/2014/main" id="{1BC040B3-5A1D-6917-A9C3-8922DFBD8AD4}"/>
              </a:ext>
            </a:extLst>
          </p:cNvPr>
          <p:cNvSpPr/>
          <p:nvPr/>
        </p:nvSpPr>
        <p:spPr>
          <a:xfrm rot="3956318">
            <a:off x="4879164" y="2202192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BBF0645A-5E84-FD91-595A-CB5EE4C30224}"/>
              </a:ext>
            </a:extLst>
          </p:cNvPr>
          <p:cNvSpPr/>
          <p:nvPr/>
        </p:nvSpPr>
        <p:spPr>
          <a:xfrm rot="3956318">
            <a:off x="4360594" y="2189508"/>
            <a:ext cx="312358" cy="31596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08" name="Straight Connector 4107">
            <a:extLst>
              <a:ext uri="{FF2B5EF4-FFF2-40B4-BE49-F238E27FC236}">
                <a16:creationId xmlns:a16="http://schemas.microsoft.com/office/drawing/2014/main" id="{9FF2A676-AF4D-5D74-3C0A-6B5EC3613B6C}"/>
              </a:ext>
            </a:extLst>
          </p:cNvPr>
          <p:cNvCxnSpPr>
            <a:cxnSpLocks/>
            <a:stCxn id="4107" idx="6"/>
            <a:endCxn id="24" idx="2"/>
          </p:cNvCxnSpPr>
          <p:nvPr/>
        </p:nvCxnSpPr>
        <p:spPr>
          <a:xfrm>
            <a:off x="4580449" y="2490099"/>
            <a:ext cx="185866" cy="380161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10" name="Straight Connector 4109">
            <a:extLst>
              <a:ext uri="{FF2B5EF4-FFF2-40B4-BE49-F238E27FC236}">
                <a16:creationId xmlns:a16="http://schemas.microsoft.com/office/drawing/2014/main" id="{4F2000EE-A97B-72F5-BD3F-86042BDDA49E}"/>
              </a:ext>
            </a:extLst>
          </p:cNvPr>
          <p:cNvCxnSpPr>
            <a:cxnSpLocks/>
            <a:stCxn id="24" idx="1"/>
            <a:endCxn id="4104" idx="5"/>
          </p:cNvCxnSpPr>
          <p:nvPr/>
        </p:nvCxnSpPr>
        <p:spPr>
          <a:xfrm flipV="1">
            <a:off x="4886970" y="2506560"/>
            <a:ext cx="91395" cy="359923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31" name="Oval 4130">
            <a:extLst>
              <a:ext uri="{FF2B5EF4-FFF2-40B4-BE49-F238E27FC236}">
                <a16:creationId xmlns:a16="http://schemas.microsoft.com/office/drawing/2014/main" id="{A90CCD06-C4CF-304A-FFDC-2320847AFD7F}"/>
              </a:ext>
            </a:extLst>
          </p:cNvPr>
          <p:cNvSpPr/>
          <p:nvPr/>
        </p:nvSpPr>
        <p:spPr>
          <a:xfrm>
            <a:off x="3030759" y="1884703"/>
            <a:ext cx="1368000" cy="1368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3" name="Oval 4132">
            <a:extLst>
              <a:ext uri="{FF2B5EF4-FFF2-40B4-BE49-F238E27FC236}">
                <a16:creationId xmlns:a16="http://schemas.microsoft.com/office/drawing/2014/main" id="{91276B3F-7195-A514-8C37-185D3ED86D95}"/>
              </a:ext>
            </a:extLst>
          </p:cNvPr>
          <p:cNvSpPr/>
          <p:nvPr/>
        </p:nvSpPr>
        <p:spPr>
          <a:xfrm>
            <a:off x="2994676" y="2527319"/>
            <a:ext cx="2088000" cy="2088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40" name="Picture 4139" descr="Text&#10;&#10;Description automatically generated with medium confidence">
            <a:extLst>
              <a:ext uri="{FF2B5EF4-FFF2-40B4-BE49-F238E27FC236}">
                <a16:creationId xmlns:a16="http://schemas.microsoft.com/office/drawing/2014/main" id="{0B30D47F-89EB-3CB2-D3F9-2FB577121B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14356" y="3285502"/>
            <a:ext cx="626296" cy="413992"/>
          </a:xfrm>
          <a:prstGeom prst="rect">
            <a:avLst/>
          </a:prstGeom>
        </p:spPr>
      </p:pic>
      <p:sp>
        <p:nvSpPr>
          <p:cNvPr id="4132" name="Oval 4131">
            <a:extLst>
              <a:ext uri="{FF2B5EF4-FFF2-40B4-BE49-F238E27FC236}">
                <a16:creationId xmlns:a16="http://schemas.microsoft.com/office/drawing/2014/main" id="{A18B6440-418D-730A-32FD-9A42300C381A}"/>
              </a:ext>
            </a:extLst>
          </p:cNvPr>
          <p:cNvSpPr/>
          <p:nvPr/>
        </p:nvSpPr>
        <p:spPr>
          <a:xfrm>
            <a:off x="4103069" y="2282152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44" name="Picture 4143">
            <a:extLst>
              <a:ext uri="{FF2B5EF4-FFF2-40B4-BE49-F238E27FC236}">
                <a16:creationId xmlns:a16="http://schemas.microsoft.com/office/drawing/2014/main" id="{063BA039-B531-3D2E-17EC-52FA1BEE39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1059" y="3721486"/>
            <a:ext cx="647700" cy="596900"/>
          </a:xfrm>
          <a:prstGeom prst="rect">
            <a:avLst/>
          </a:prstGeom>
        </p:spPr>
      </p:pic>
      <p:pic>
        <p:nvPicPr>
          <p:cNvPr id="4146" name="Picture 4145" descr="Diagram&#10;&#10;Description automatically generated">
            <a:extLst>
              <a:ext uri="{FF2B5EF4-FFF2-40B4-BE49-F238E27FC236}">
                <a16:creationId xmlns:a16="http://schemas.microsoft.com/office/drawing/2014/main" id="{62425AEE-7CD9-86AC-55C7-6CAB7E42FE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4343" y="2773049"/>
            <a:ext cx="723900" cy="558800"/>
          </a:xfrm>
          <a:prstGeom prst="rect">
            <a:avLst/>
          </a:prstGeom>
        </p:spPr>
      </p:pic>
      <p:pic>
        <p:nvPicPr>
          <p:cNvPr id="4148" name="Picture 4147" descr="Diagram&#10;&#10;Description automatically generated">
            <a:extLst>
              <a:ext uri="{FF2B5EF4-FFF2-40B4-BE49-F238E27FC236}">
                <a16:creationId xmlns:a16="http://schemas.microsoft.com/office/drawing/2014/main" id="{82C65A0B-F84D-CCDB-2BD1-912E3628FD3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1402" y="2709549"/>
            <a:ext cx="711200" cy="622300"/>
          </a:xfrm>
          <a:prstGeom prst="rect">
            <a:avLst/>
          </a:prstGeom>
        </p:spPr>
      </p:pic>
      <p:pic>
        <p:nvPicPr>
          <p:cNvPr id="4150" name="Picture 414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3F88285-C621-A81B-7B76-AFE86A87DEA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6980" y="3724102"/>
            <a:ext cx="711200" cy="635000"/>
          </a:xfrm>
          <a:prstGeom prst="rect">
            <a:avLst/>
          </a:prstGeom>
        </p:spPr>
      </p:pic>
      <p:sp>
        <p:nvSpPr>
          <p:cNvPr id="4151" name="Oval 4150">
            <a:extLst>
              <a:ext uri="{FF2B5EF4-FFF2-40B4-BE49-F238E27FC236}">
                <a16:creationId xmlns:a16="http://schemas.microsoft.com/office/drawing/2014/main" id="{4B18256F-319A-2D1E-D21C-E04E7A3F317D}"/>
              </a:ext>
            </a:extLst>
          </p:cNvPr>
          <p:cNvSpPr/>
          <p:nvPr/>
        </p:nvSpPr>
        <p:spPr>
          <a:xfrm rot="3956318">
            <a:off x="4673812" y="2857605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2" name="Oval 4151">
            <a:extLst>
              <a:ext uri="{FF2B5EF4-FFF2-40B4-BE49-F238E27FC236}">
                <a16:creationId xmlns:a16="http://schemas.microsoft.com/office/drawing/2014/main" id="{5936A794-315C-93BD-F52C-2001293B79F7}"/>
              </a:ext>
            </a:extLst>
          </p:cNvPr>
          <p:cNvSpPr/>
          <p:nvPr/>
        </p:nvSpPr>
        <p:spPr>
          <a:xfrm rot="3956318">
            <a:off x="3894797" y="3377504"/>
            <a:ext cx="312358" cy="31596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53" name="Straight Connector 4152">
            <a:extLst>
              <a:ext uri="{FF2B5EF4-FFF2-40B4-BE49-F238E27FC236}">
                <a16:creationId xmlns:a16="http://schemas.microsoft.com/office/drawing/2014/main" id="{7CEBB790-D562-3BBA-0EF3-1A6A1BA1ADB7}"/>
              </a:ext>
            </a:extLst>
          </p:cNvPr>
          <p:cNvCxnSpPr>
            <a:stCxn id="4151" idx="4"/>
            <a:endCxn id="4152" idx="0"/>
          </p:cNvCxnSpPr>
          <p:nvPr/>
        </p:nvCxnSpPr>
        <p:spPr>
          <a:xfrm flipH="1">
            <a:off x="4195231" y="3079999"/>
            <a:ext cx="490505" cy="391076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54" name="Picture 4153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1E66C1D0-B896-A912-0412-E344F100FF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975" t="16353" r="36472" b="25945"/>
          <a:stretch/>
        </p:blipFill>
        <p:spPr>
          <a:xfrm>
            <a:off x="4212372" y="3412390"/>
            <a:ext cx="217780" cy="451949"/>
          </a:xfrm>
          <a:prstGeom prst="rect">
            <a:avLst/>
          </a:prstGeom>
        </p:spPr>
      </p:pic>
      <p:pic>
        <p:nvPicPr>
          <p:cNvPr id="4155" name="Picture 4154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ECF2EEDA-73E6-8348-F8CF-1C7FACCE00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862" t="16353" r="25881" b="22605"/>
          <a:stretch/>
        </p:blipFill>
        <p:spPr>
          <a:xfrm>
            <a:off x="5097483" y="2768112"/>
            <a:ext cx="345578" cy="537094"/>
          </a:xfrm>
          <a:prstGeom prst="rect">
            <a:avLst/>
          </a:prstGeom>
        </p:spPr>
      </p:pic>
      <p:pic>
        <p:nvPicPr>
          <p:cNvPr id="4156" name="Picture 4155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615ECC3A-C13F-EC1B-CF8B-2019D32101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20" t="35434" r="12344" b="22606"/>
          <a:stretch/>
        </p:blipFill>
        <p:spPr>
          <a:xfrm>
            <a:off x="4187940" y="2978940"/>
            <a:ext cx="371157" cy="393193"/>
          </a:xfrm>
          <a:prstGeom prst="rect">
            <a:avLst/>
          </a:prstGeom>
        </p:spPr>
      </p:pic>
      <p:pic>
        <p:nvPicPr>
          <p:cNvPr id="4157" name="Picture 4156" descr="Logo, company name&#10;&#10;Description automatically generated with medium confidence">
            <a:extLst>
              <a:ext uri="{FF2B5EF4-FFF2-40B4-BE49-F238E27FC236}">
                <a16:creationId xmlns:a16="http://schemas.microsoft.com/office/drawing/2014/main" id="{A743E8AC-0179-1305-E325-37279C08AC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783" t="16353" r="7057" b="22605"/>
          <a:stretch/>
        </p:blipFill>
        <p:spPr>
          <a:xfrm>
            <a:off x="6240924" y="1398314"/>
            <a:ext cx="2163500" cy="646332"/>
          </a:xfrm>
          <a:prstGeom prst="rect">
            <a:avLst/>
          </a:prstGeom>
        </p:spPr>
      </p:pic>
      <p:sp>
        <p:nvSpPr>
          <p:cNvPr id="4158" name="TextBox 4157">
            <a:extLst>
              <a:ext uri="{FF2B5EF4-FFF2-40B4-BE49-F238E27FC236}">
                <a16:creationId xmlns:a16="http://schemas.microsoft.com/office/drawing/2014/main" id="{35B36FEC-B075-9E55-E06F-291865A82261}"/>
              </a:ext>
            </a:extLst>
          </p:cNvPr>
          <p:cNvSpPr txBox="1"/>
          <p:nvPr/>
        </p:nvSpPr>
        <p:spPr>
          <a:xfrm>
            <a:off x="5922148" y="1807105"/>
            <a:ext cx="11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AC70B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M</a:t>
            </a:r>
            <a:r>
              <a:rPr kumimoji="0" lang="en-CH" sz="1800" u="none" strike="noStrike" kern="1200" cap="none" spc="0" normalizeH="0" baseline="0" noProof="0" dirty="0">
                <a:ln>
                  <a:noFill/>
                </a:ln>
                <a:solidFill>
                  <a:srgbClr val="AC70B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essage</a:t>
            </a:r>
          </a:p>
        </p:txBody>
      </p:sp>
      <p:sp>
        <p:nvSpPr>
          <p:cNvPr id="4159" name="TextBox 4158">
            <a:extLst>
              <a:ext uri="{FF2B5EF4-FFF2-40B4-BE49-F238E27FC236}">
                <a16:creationId xmlns:a16="http://schemas.microsoft.com/office/drawing/2014/main" id="{9747FB58-FD06-805E-3318-EDE3651033B4}"/>
              </a:ext>
            </a:extLst>
          </p:cNvPr>
          <p:cNvSpPr txBox="1"/>
          <p:nvPr/>
        </p:nvSpPr>
        <p:spPr>
          <a:xfrm>
            <a:off x="7050742" y="1815633"/>
            <a:ext cx="11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AC70B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Node</a:t>
            </a:r>
            <a:endParaRPr kumimoji="0" lang="en-CH" sz="1800" u="none" strike="noStrike" kern="1200" cap="none" spc="0" normalizeH="0" baseline="0" noProof="0" dirty="0">
              <a:ln>
                <a:noFill/>
              </a:ln>
              <a:solidFill>
                <a:srgbClr val="AC70B1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160" name="TextBox 4159">
            <a:extLst>
              <a:ext uri="{FF2B5EF4-FFF2-40B4-BE49-F238E27FC236}">
                <a16:creationId xmlns:a16="http://schemas.microsoft.com/office/drawing/2014/main" id="{6F96F38F-E0B2-7811-278E-E8A2E4F647D5}"/>
              </a:ext>
            </a:extLst>
          </p:cNvPr>
          <p:cNvSpPr txBox="1"/>
          <p:nvPr/>
        </p:nvSpPr>
        <p:spPr>
          <a:xfrm>
            <a:off x="7669659" y="1815633"/>
            <a:ext cx="11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C70B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AC70B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2" name="Oval 4161">
            <a:extLst>
              <a:ext uri="{FF2B5EF4-FFF2-40B4-BE49-F238E27FC236}">
                <a16:creationId xmlns:a16="http://schemas.microsoft.com/office/drawing/2014/main" id="{88DC7EE0-2C2C-102F-D424-D5C8A1208AB4}"/>
              </a:ext>
            </a:extLst>
          </p:cNvPr>
          <p:cNvSpPr/>
          <p:nvPr/>
        </p:nvSpPr>
        <p:spPr>
          <a:xfrm rot="3956318">
            <a:off x="3280935" y="3653168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3" name="Oval 4162">
            <a:extLst>
              <a:ext uri="{FF2B5EF4-FFF2-40B4-BE49-F238E27FC236}">
                <a16:creationId xmlns:a16="http://schemas.microsoft.com/office/drawing/2014/main" id="{554B2FF3-ECF1-082F-83E3-6C0775367DE7}"/>
              </a:ext>
            </a:extLst>
          </p:cNvPr>
          <p:cNvSpPr/>
          <p:nvPr/>
        </p:nvSpPr>
        <p:spPr>
          <a:xfrm rot="3956318">
            <a:off x="4638859" y="4046542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64" name="Straight Connector 4163">
            <a:extLst>
              <a:ext uri="{FF2B5EF4-FFF2-40B4-BE49-F238E27FC236}">
                <a16:creationId xmlns:a16="http://schemas.microsoft.com/office/drawing/2014/main" id="{F3408277-C429-81AE-9B73-78BCC422FBB9}"/>
              </a:ext>
            </a:extLst>
          </p:cNvPr>
          <p:cNvCxnSpPr>
            <a:cxnSpLocks/>
            <a:stCxn id="4163" idx="3"/>
          </p:cNvCxnSpPr>
          <p:nvPr/>
        </p:nvCxnSpPr>
        <p:spPr>
          <a:xfrm rot="3956318" flipH="1">
            <a:off x="4070821" y="3774840"/>
            <a:ext cx="655097" cy="254281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6" name="Straight Connector 4165">
            <a:extLst>
              <a:ext uri="{FF2B5EF4-FFF2-40B4-BE49-F238E27FC236}">
                <a16:creationId xmlns:a16="http://schemas.microsoft.com/office/drawing/2014/main" id="{38D5E56F-0D64-E3B6-F99C-FC10CD675DAD}"/>
              </a:ext>
            </a:extLst>
          </p:cNvPr>
          <p:cNvCxnSpPr>
            <a:cxnSpLocks/>
            <a:endCxn id="4162" idx="0"/>
          </p:cNvCxnSpPr>
          <p:nvPr/>
        </p:nvCxnSpPr>
        <p:spPr>
          <a:xfrm rot="3956318">
            <a:off x="3744142" y="3488958"/>
            <a:ext cx="4436" cy="363363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67" name="Picture 4166" descr="Diagram&#10;&#10;Description automatically generated with low confidence">
            <a:extLst>
              <a:ext uri="{FF2B5EF4-FFF2-40B4-BE49-F238E27FC236}">
                <a16:creationId xmlns:a16="http://schemas.microsoft.com/office/drawing/2014/main" id="{A2DFC46C-A82A-607B-D97D-2238EEC6E20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12342" y="2133048"/>
            <a:ext cx="765227" cy="661818"/>
          </a:xfrm>
          <a:prstGeom prst="rect">
            <a:avLst/>
          </a:prstGeom>
        </p:spPr>
      </p:pic>
      <p:pic>
        <p:nvPicPr>
          <p:cNvPr id="4168" name="Picture 4167" descr="Diagram&#10;&#10;Description automatically generated">
            <a:extLst>
              <a:ext uri="{FF2B5EF4-FFF2-40B4-BE49-F238E27FC236}">
                <a16:creationId xmlns:a16="http://schemas.microsoft.com/office/drawing/2014/main" id="{66DE6948-B530-01A9-CF5E-1F2A05FE7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35" y="2196150"/>
            <a:ext cx="845952" cy="667857"/>
          </a:xfrm>
          <a:prstGeom prst="rect">
            <a:avLst/>
          </a:prstGeom>
        </p:spPr>
      </p:pic>
      <p:pic>
        <p:nvPicPr>
          <p:cNvPr id="4169" name="Picture 4168" descr="Text&#10;&#10;Description automatically generated with medium confidence">
            <a:extLst>
              <a:ext uri="{FF2B5EF4-FFF2-40B4-BE49-F238E27FC236}">
                <a16:creationId xmlns:a16="http://schemas.microsoft.com/office/drawing/2014/main" id="{B468FA2C-2125-89AF-A82B-2BDDD8E51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3569" y="2290944"/>
            <a:ext cx="626296" cy="413992"/>
          </a:xfrm>
          <a:prstGeom prst="rect">
            <a:avLst/>
          </a:prstGeom>
        </p:spPr>
      </p:pic>
      <p:grpSp>
        <p:nvGrpSpPr>
          <p:cNvPr id="4176" name="Group 4175">
            <a:extLst>
              <a:ext uri="{FF2B5EF4-FFF2-40B4-BE49-F238E27FC236}">
                <a16:creationId xmlns:a16="http://schemas.microsoft.com/office/drawing/2014/main" id="{42A5E751-0B4E-7E68-7348-BFB0D12B2315}"/>
              </a:ext>
            </a:extLst>
          </p:cNvPr>
          <p:cNvGrpSpPr>
            <a:grpSpLocks noChangeAspect="1"/>
          </p:cNvGrpSpPr>
          <p:nvPr/>
        </p:nvGrpSpPr>
        <p:grpSpPr>
          <a:xfrm>
            <a:off x="6200441" y="2814556"/>
            <a:ext cx="3606593" cy="983352"/>
            <a:chOff x="1923455" y="4834433"/>
            <a:chExt cx="3976446" cy="1084194"/>
          </a:xfrm>
        </p:grpSpPr>
        <p:pic>
          <p:nvPicPr>
            <p:cNvPr id="4177" name="Picture 4176" descr="Logo, company name&#10;&#10;Description automatically generated with medium confidence">
              <a:extLst>
                <a:ext uri="{FF2B5EF4-FFF2-40B4-BE49-F238E27FC236}">
                  <a16:creationId xmlns:a16="http://schemas.microsoft.com/office/drawing/2014/main" id="{AC0FCFCD-B43B-4539-18CB-D0714D53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727" r="9546"/>
            <a:stretch/>
          </p:blipFill>
          <p:spPr>
            <a:xfrm>
              <a:off x="3081980" y="4834433"/>
              <a:ext cx="2817921" cy="1058829"/>
            </a:xfrm>
            <a:prstGeom prst="rect">
              <a:avLst/>
            </a:prstGeom>
          </p:spPr>
        </p:pic>
        <p:pic>
          <p:nvPicPr>
            <p:cNvPr id="4178" name="Picture 4177" descr="Logo, company name&#10;&#10;Description automatically generated with medium confidence">
              <a:extLst>
                <a:ext uri="{FF2B5EF4-FFF2-40B4-BE49-F238E27FC236}">
                  <a16:creationId xmlns:a16="http://schemas.microsoft.com/office/drawing/2014/main" id="{448EA7F0-BEF4-85D7-23EE-876876F58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8531"/>
            <a:stretch/>
          </p:blipFill>
          <p:spPr>
            <a:xfrm>
              <a:off x="1923455" y="4859798"/>
              <a:ext cx="964430" cy="1058829"/>
            </a:xfrm>
            <a:prstGeom prst="rect">
              <a:avLst/>
            </a:prstGeom>
          </p:spPr>
        </p:pic>
        <p:sp>
          <p:nvSpPr>
            <p:cNvPr id="4179" name="TextBox 4178">
              <a:extLst>
                <a:ext uri="{FF2B5EF4-FFF2-40B4-BE49-F238E27FC236}">
                  <a16:creationId xmlns:a16="http://schemas.microsoft.com/office/drawing/2014/main" id="{17EA34AE-F6FF-7E92-CAE9-F26C8F801A70}"/>
                </a:ext>
              </a:extLst>
            </p:cNvPr>
            <p:cNvSpPr txBox="1"/>
            <p:nvPr/>
          </p:nvSpPr>
          <p:spPr>
            <a:xfrm>
              <a:off x="2875490" y="5145971"/>
              <a:ext cx="294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=</a:t>
              </a: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80" name="Picture 4179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6C8B6CA2-16CF-159B-50A5-7A75B510035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6707" t="-1" b="-6590"/>
          <a:stretch/>
        </p:blipFill>
        <p:spPr>
          <a:xfrm>
            <a:off x="7913810" y="3490040"/>
            <a:ext cx="1692053" cy="866367"/>
          </a:xfrm>
          <a:prstGeom prst="rect">
            <a:avLst/>
          </a:prstGeom>
        </p:spPr>
      </p:pic>
      <p:pic>
        <p:nvPicPr>
          <p:cNvPr id="4182" name="Picture 4181" descr="Text&#10;&#10;Description automatically generated">
            <a:extLst>
              <a:ext uri="{FF2B5EF4-FFF2-40B4-BE49-F238E27FC236}">
                <a16:creationId xmlns:a16="http://schemas.microsoft.com/office/drawing/2014/main" id="{8C3D30A5-4389-3B9B-8A5E-6F71646054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1201" y="4244104"/>
            <a:ext cx="3105005" cy="771689"/>
          </a:xfrm>
          <a:prstGeom prst="rect">
            <a:avLst/>
          </a:prstGeom>
        </p:spPr>
      </p:pic>
      <p:sp>
        <p:nvSpPr>
          <p:cNvPr id="4183" name="TextBox 4182">
            <a:extLst>
              <a:ext uri="{FF2B5EF4-FFF2-40B4-BE49-F238E27FC236}">
                <a16:creationId xmlns:a16="http://schemas.microsoft.com/office/drawing/2014/main" id="{90221EC8-7BB1-ACE2-6C98-4DC832ED5183}"/>
              </a:ext>
            </a:extLst>
          </p:cNvPr>
          <p:cNvSpPr txBox="1"/>
          <p:nvPr/>
        </p:nvSpPr>
        <p:spPr>
          <a:xfrm>
            <a:off x="7113432" y="4795892"/>
            <a:ext cx="11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AC70B1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</a:rPr>
              <a:t>Update</a:t>
            </a:r>
            <a:endParaRPr kumimoji="0" lang="en-CH" sz="1800" u="none" strike="noStrike" kern="1200" cap="none" spc="0" normalizeH="0" baseline="0" noProof="0" dirty="0">
              <a:ln>
                <a:noFill/>
              </a:ln>
              <a:solidFill>
                <a:srgbClr val="AC70B1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4184" name="Picture 4183">
            <a:extLst>
              <a:ext uri="{FF2B5EF4-FFF2-40B4-BE49-F238E27FC236}">
                <a16:creationId xmlns:a16="http://schemas.microsoft.com/office/drawing/2014/main" id="{266C9F76-FAD9-867D-EC1D-6FC0CE6A222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74947" y="5089385"/>
            <a:ext cx="1545421" cy="933692"/>
          </a:xfrm>
          <a:prstGeom prst="rect">
            <a:avLst/>
          </a:prstGeom>
        </p:spPr>
      </p:pic>
      <p:pic>
        <p:nvPicPr>
          <p:cNvPr id="4185" name="Picture 418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F3418414-1DBE-9B00-09A8-784EA62C2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3926" y="5158820"/>
            <a:ext cx="3175000" cy="812800"/>
          </a:xfrm>
          <a:prstGeom prst="rect">
            <a:avLst/>
          </a:prstGeom>
        </p:spPr>
      </p:pic>
      <p:sp>
        <p:nvSpPr>
          <p:cNvPr id="4186" name="TextBox 4185">
            <a:extLst>
              <a:ext uri="{FF2B5EF4-FFF2-40B4-BE49-F238E27FC236}">
                <a16:creationId xmlns:a16="http://schemas.microsoft.com/office/drawing/2014/main" id="{9539320C-8914-871F-A753-14305BC8CC23}"/>
              </a:ext>
            </a:extLst>
          </p:cNvPr>
          <p:cNvSpPr txBox="1"/>
          <p:nvPr/>
        </p:nvSpPr>
        <p:spPr>
          <a:xfrm>
            <a:off x="6670569" y="5321144"/>
            <a:ext cx="267021" cy="418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87" name="Group 4186">
            <a:extLst>
              <a:ext uri="{FF2B5EF4-FFF2-40B4-BE49-F238E27FC236}">
                <a16:creationId xmlns:a16="http://schemas.microsoft.com/office/drawing/2014/main" id="{F939DB9F-9027-84E5-9E2D-050DAEBDC7B4}"/>
              </a:ext>
            </a:extLst>
          </p:cNvPr>
          <p:cNvGrpSpPr>
            <a:grpSpLocks noChangeAspect="1"/>
          </p:cNvGrpSpPr>
          <p:nvPr/>
        </p:nvGrpSpPr>
        <p:grpSpPr>
          <a:xfrm>
            <a:off x="1453706" y="2934986"/>
            <a:ext cx="1315215" cy="1383109"/>
            <a:chOff x="3431817" y="3188130"/>
            <a:chExt cx="2004563" cy="2108056"/>
          </a:xfrm>
          <a:noFill/>
        </p:grpSpPr>
        <p:sp>
          <p:nvSpPr>
            <p:cNvPr id="4196" name="Freeform 4195">
              <a:extLst>
                <a:ext uri="{FF2B5EF4-FFF2-40B4-BE49-F238E27FC236}">
                  <a16:creationId xmlns:a16="http://schemas.microsoft.com/office/drawing/2014/main" id="{C8B11CF8-C326-8904-B06D-5B42CFF89CDF}"/>
                </a:ext>
              </a:extLst>
            </p:cNvPr>
            <p:cNvSpPr/>
            <p:nvPr/>
          </p:nvSpPr>
          <p:spPr>
            <a:xfrm>
              <a:off x="3431817" y="3188130"/>
              <a:ext cx="2004563" cy="2108056"/>
            </a:xfrm>
            <a:custGeom>
              <a:avLst/>
              <a:gdLst>
                <a:gd name="connsiteX0" fmla="*/ 807608 w 2316035"/>
                <a:gd name="connsiteY0" fmla="*/ 0 h 2149173"/>
                <a:gd name="connsiteX1" fmla="*/ 807608 w 2316035"/>
                <a:gd name="connsiteY1" fmla="*/ 0 h 2149173"/>
                <a:gd name="connsiteX2" fmla="*/ 353746 w 2316035"/>
                <a:gd name="connsiteY2" fmla="*/ 200233 h 2149173"/>
                <a:gd name="connsiteX3" fmla="*/ 173535 w 2316035"/>
                <a:gd name="connsiteY3" fmla="*/ 380443 h 2149173"/>
                <a:gd name="connsiteX4" fmla="*/ 160186 w 2316035"/>
                <a:gd name="connsiteY4" fmla="*/ 400467 h 2149173"/>
                <a:gd name="connsiteX5" fmla="*/ 0 w 2316035"/>
                <a:gd name="connsiteY5" fmla="*/ 1595194 h 2149173"/>
                <a:gd name="connsiteX6" fmla="*/ 360420 w 2316035"/>
                <a:gd name="connsiteY6" fmla="*/ 1895544 h 2149173"/>
                <a:gd name="connsiteX7" fmla="*/ 1408309 w 2316035"/>
                <a:gd name="connsiteY7" fmla="*/ 2149173 h 2149173"/>
                <a:gd name="connsiteX8" fmla="*/ 2316035 w 2316035"/>
                <a:gd name="connsiteY8" fmla="*/ 2149173 h 2149173"/>
                <a:gd name="connsiteX9" fmla="*/ 2209243 w 2316035"/>
                <a:gd name="connsiteY9" fmla="*/ 1301518 h 2149173"/>
                <a:gd name="connsiteX10" fmla="*/ 2155848 w 2316035"/>
                <a:gd name="connsiteY10" fmla="*/ 587352 h 2149173"/>
                <a:gd name="connsiteX11" fmla="*/ 1895544 w 2316035"/>
                <a:gd name="connsiteY11" fmla="*/ 387118 h 2149173"/>
                <a:gd name="connsiteX12" fmla="*/ 807608 w 2316035"/>
                <a:gd name="connsiteY12" fmla="*/ 0 h 214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6035" h="2149173">
                  <a:moveTo>
                    <a:pt x="807608" y="0"/>
                  </a:moveTo>
                  <a:lnTo>
                    <a:pt x="807608" y="0"/>
                  </a:lnTo>
                  <a:cubicBezTo>
                    <a:pt x="656321" y="66744"/>
                    <a:pt x="495538" y="115158"/>
                    <a:pt x="353746" y="200233"/>
                  </a:cubicBezTo>
                  <a:cubicBezTo>
                    <a:pt x="280900" y="243940"/>
                    <a:pt x="232579" y="319364"/>
                    <a:pt x="173535" y="380443"/>
                  </a:cubicBezTo>
                  <a:cubicBezTo>
                    <a:pt x="167960" y="386211"/>
                    <a:pt x="160186" y="400467"/>
                    <a:pt x="160186" y="400467"/>
                  </a:cubicBezTo>
                  <a:lnTo>
                    <a:pt x="0" y="1595194"/>
                  </a:lnTo>
                  <a:lnTo>
                    <a:pt x="360420" y="1895544"/>
                  </a:lnTo>
                  <a:lnTo>
                    <a:pt x="1408309" y="2149173"/>
                  </a:lnTo>
                  <a:lnTo>
                    <a:pt x="2316035" y="2149173"/>
                  </a:lnTo>
                  <a:lnTo>
                    <a:pt x="2209243" y="1301518"/>
                  </a:lnTo>
                  <a:lnTo>
                    <a:pt x="2155848" y="587352"/>
                  </a:lnTo>
                  <a:lnTo>
                    <a:pt x="1895544" y="387118"/>
                  </a:lnTo>
                  <a:lnTo>
                    <a:pt x="807608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8" name="Oval 4187">
              <a:extLst>
                <a:ext uri="{FF2B5EF4-FFF2-40B4-BE49-F238E27FC236}">
                  <a16:creationId xmlns:a16="http://schemas.microsoft.com/office/drawing/2014/main" id="{C83BF490-B5ED-3B4D-3496-7279A6F44877}"/>
                </a:ext>
              </a:extLst>
            </p:cNvPr>
            <p:cNvSpPr/>
            <p:nvPr/>
          </p:nvSpPr>
          <p:spPr>
            <a:xfrm rot="3956318">
              <a:off x="4932939" y="3708667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9" name="Oval 4188">
              <a:extLst>
                <a:ext uri="{FF2B5EF4-FFF2-40B4-BE49-F238E27FC236}">
                  <a16:creationId xmlns:a16="http://schemas.microsoft.com/office/drawing/2014/main" id="{59CF304E-898E-4F54-DD4A-E1AC0277604A}"/>
                </a:ext>
              </a:extLst>
            </p:cNvPr>
            <p:cNvSpPr/>
            <p:nvPr/>
          </p:nvSpPr>
          <p:spPr>
            <a:xfrm rot="3956318">
              <a:off x="3837222" y="3321303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0" name="Oval 4189">
              <a:extLst>
                <a:ext uri="{FF2B5EF4-FFF2-40B4-BE49-F238E27FC236}">
                  <a16:creationId xmlns:a16="http://schemas.microsoft.com/office/drawing/2014/main" id="{20C1B1C2-B2AD-0A25-5771-4E9F0631BFCF}"/>
                </a:ext>
              </a:extLst>
            </p:cNvPr>
            <p:cNvSpPr/>
            <p:nvPr/>
          </p:nvSpPr>
          <p:spPr>
            <a:xfrm rot="3956318">
              <a:off x="3530017" y="4506131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780A8657-E4B3-BCB2-394E-AAC3E405B5BE}"/>
                </a:ext>
              </a:extLst>
            </p:cNvPr>
            <p:cNvCxnSpPr>
              <a:stCxn id="4188" idx="4"/>
            </p:cNvCxnSpPr>
            <p:nvPr/>
          </p:nvCxnSpPr>
          <p:spPr>
            <a:xfrm rot="3956318">
              <a:off x="4621031" y="3819437"/>
              <a:ext cx="151743" cy="610867"/>
            </a:xfrm>
            <a:prstGeom prst="line">
              <a:avLst/>
            </a:prstGeom>
            <a:grpFill/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92" name="Straight Connector 4191">
              <a:extLst>
                <a:ext uri="{FF2B5EF4-FFF2-40B4-BE49-F238E27FC236}">
                  <a16:creationId xmlns:a16="http://schemas.microsoft.com/office/drawing/2014/main" id="{5D02C6D6-7F52-7136-7EE7-8DC6F5C4EA25}"/>
                </a:ext>
              </a:extLst>
            </p:cNvPr>
            <p:cNvCxnSpPr>
              <a:cxnSpLocks/>
            </p:cNvCxnSpPr>
            <p:nvPr/>
          </p:nvCxnSpPr>
          <p:spPr>
            <a:xfrm rot="3956318" flipH="1">
              <a:off x="4319903" y="4627803"/>
              <a:ext cx="655097" cy="254281"/>
            </a:xfrm>
            <a:prstGeom prst="line">
              <a:avLst/>
            </a:prstGeom>
            <a:grpFill/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DCC82FD-38EB-D3C1-BF2D-D6A75FC485EC}"/>
                </a:ext>
              </a:extLst>
            </p:cNvPr>
            <p:cNvCxnSpPr>
              <a:cxnSpLocks/>
              <a:endCxn id="4189" idx="6"/>
            </p:cNvCxnSpPr>
            <p:nvPr/>
          </p:nvCxnSpPr>
          <p:spPr>
            <a:xfrm rot="3956318" flipH="1" flipV="1">
              <a:off x="3814658" y="3911370"/>
              <a:ext cx="688697" cy="84255"/>
            </a:xfrm>
            <a:prstGeom prst="line">
              <a:avLst/>
            </a:prstGeom>
            <a:grpFill/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94" name="Straight Connector 4193">
              <a:extLst>
                <a:ext uri="{FF2B5EF4-FFF2-40B4-BE49-F238E27FC236}">
                  <a16:creationId xmlns:a16="http://schemas.microsoft.com/office/drawing/2014/main" id="{088A80DB-1D45-7C61-8AD7-3F68E5B4367A}"/>
                </a:ext>
              </a:extLst>
            </p:cNvPr>
            <p:cNvCxnSpPr>
              <a:cxnSpLocks/>
              <a:endCxn id="4190" idx="0"/>
            </p:cNvCxnSpPr>
            <p:nvPr/>
          </p:nvCxnSpPr>
          <p:spPr>
            <a:xfrm rot="3956318">
              <a:off x="3993224" y="4341921"/>
              <a:ext cx="4436" cy="363363"/>
            </a:xfrm>
            <a:prstGeom prst="line">
              <a:avLst/>
            </a:prstGeom>
            <a:grpFill/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95" name="Oval 4194">
              <a:extLst>
                <a:ext uri="{FF2B5EF4-FFF2-40B4-BE49-F238E27FC236}">
                  <a16:creationId xmlns:a16="http://schemas.microsoft.com/office/drawing/2014/main" id="{3E8DF959-E522-8C40-BB5B-17726F7D533B}"/>
                </a:ext>
              </a:extLst>
            </p:cNvPr>
            <p:cNvSpPr/>
            <p:nvPr/>
          </p:nvSpPr>
          <p:spPr>
            <a:xfrm rot="3956318">
              <a:off x="4850553" y="4931604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99" name="Picture 4198">
            <a:extLst>
              <a:ext uri="{FF2B5EF4-FFF2-40B4-BE49-F238E27FC236}">
                <a16:creationId xmlns:a16="http://schemas.microsoft.com/office/drawing/2014/main" id="{1520F34E-23BE-2992-A229-F9A752C7BE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188" y="4629948"/>
            <a:ext cx="2249818" cy="1647068"/>
          </a:xfrm>
          <a:prstGeom prst="rect">
            <a:avLst/>
          </a:prstGeom>
        </p:spPr>
      </p:pic>
      <p:grpSp>
        <p:nvGrpSpPr>
          <p:cNvPr id="4200" name="Group 4199">
            <a:extLst>
              <a:ext uri="{FF2B5EF4-FFF2-40B4-BE49-F238E27FC236}">
                <a16:creationId xmlns:a16="http://schemas.microsoft.com/office/drawing/2014/main" id="{EB693F26-5E5D-DF2A-A16F-0BCA32150572}"/>
              </a:ext>
            </a:extLst>
          </p:cNvPr>
          <p:cNvGrpSpPr/>
          <p:nvPr/>
        </p:nvGrpSpPr>
        <p:grpSpPr>
          <a:xfrm>
            <a:off x="10325159" y="4415921"/>
            <a:ext cx="1602618" cy="2075122"/>
            <a:chOff x="9383362" y="4428533"/>
            <a:chExt cx="1602618" cy="2075122"/>
          </a:xfrm>
        </p:grpSpPr>
        <p:grpSp>
          <p:nvGrpSpPr>
            <p:cNvPr id="4201" name="Group 4200">
              <a:extLst>
                <a:ext uri="{FF2B5EF4-FFF2-40B4-BE49-F238E27FC236}">
                  <a16:creationId xmlns:a16="http://schemas.microsoft.com/office/drawing/2014/main" id="{7380F1B4-7C5D-8541-4D0B-5B6A0D9FBE69}"/>
                </a:ext>
              </a:extLst>
            </p:cNvPr>
            <p:cNvGrpSpPr/>
            <p:nvPr/>
          </p:nvGrpSpPr>
          <p:grpSpPr>
            <a:xfrm>
              <a:off x="9383362" y="4428533"/>
              <a:ext cx="1602618" cy="2075122"/>
              <a:chOff x="9313326" y="4721726"/>
              <a:chExt cx="1602618" cy="2075122"/>
            </a:xfrm>
          </p:grpSpPr>
          <p:sp>
            <p:nvSpPr>
              <p:cNvPr id="4205" name="Rectangle 4204">
                <a:extLst>
                  <a:ext uri="{FF2B5EF4-FFF2-40B4-BE49-F238E27FC236}">
                    <a16:creationId xmlns:a16="http://schemas.microsoft.com/office/drawing/2014/main" id="{A34F0E31-385B-EF72-91B1-83072BBAA96F}"/>
                  </a:ext>
                </a:extLst>
              </p:cNvPr>
              <p:cNvSpPr/>
              <p:nvPr/>
            </p:nvSpPr>
            <p:spPr>
              <a:xfrm>
                <a:off x="9369055" y="4940505"/>
                <a:ext cx="1546888" cy="1634426"/>
              </a:xfrm>
              <a:prstGeom prst="rect">
                <a:avLst/>
              </a:prstGeom>
              <a:noFill/>
              <a:ln>
                <a:solidFill>
                  <a:srgbClr val="0040D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206" name="Picture 4205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44CAFDF8-0268-3444-EE94-98F858E28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13326" y="4721726"/>
                <a:ext cx="1602618" cy="2075122"/>
              </a:xfrm>
              <a:prstGeom prst="rect">
                <a:avLst/>
              </a:prstGeom>
            </p:spPr>
          </p:pic>
        </p:grpSp>
        <p:sp>
          <p:nvSpPr>
            <p:cNvPr id="4202" name="Oval 4201">
              <a:extLst>
                <a:ext uri="{FF2B5EF4-FFF2-40B4-BE49-F238E27FC236}">
                  <a16:creationId xmlns:a16="http://schemas.microsoft.com/office/drawing/2014/main" id="{0268C134-9A37-D578-8578-C1DC1670FEE2}"/>
                </a:ext>
              </a:extLst>
            </p:cNvPr>
            <p:cNvSpPr/>
            <p:nvPr/>
          </p:nvSpPr>
          <p:spPr>
            <a:xfrm>
              <a:off x="9961689" y="5241133"/>
              <a:ext cx="378000" cy="37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3" name="Oval 4202">
              <a:extLst>
                <a:ext uri="{FF2B5EF4-FFF2-40B4-BE49-F238E27FC236}">
                  <a16:creationId xmlns:a16="http://schemas.microsoft.com/office/drawing/2014/main" id="{84029252-166C-C490-DBED-747D8574E7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1749" y="5746959"/>
              <a:ext cx="377140" cy="377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4" name="Oval 4203">
              <a:extLst>
                <a:ext uri="{FF2B5EF4-FFF2-40B4-BE49-F238E27FC236}">
                  <a16:creationId xmlns:a16="http://schemas.microsoft.com/office/drawing/2014/main" id="{169FBDC2-ECDF-20B4-65CF-5E9BAF89F227}"/>
                </a:ext>
              </a:extLst>
            </p:cNvPr>
            <p:cNvSpPr/>
            <p:nvPr/>
          </p:nvSpPr>
          <p:spPr>
            <a:xfrm>
              <a:off x="10330363" y="4992677"/>
              <a:ext cx="378000" cy="37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BEB38AA-A378-F25A-D9A3-D9FE14683408}"/>
              </a:ext>
            </a:extLst>
          </p:cNvPr>
          <p:cNvSpPr/>
          <p:nvPr/>
        </p:nvSpPr>
        <p:spPr>
          <a:xfrm rot="3956318">
            <a:off x="3577184" y="2471126"/>
            <a:ext cx="312358" cy="315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1566C-F65B-B8E2-A571-D89DBAA376F4}"/>
              </a:ext>
            </a:extLst>
          </p:cNvPr>
          <p:cNvCxnSpPr>
            <a:cxnSpLocks/>
            <a:endCxn id="10" idx="6"/>
          </p:cNvCxnSpPr>
          <p:nvPr/>
        </p:nvCxnSpPr>
        <p:spPr>
          <a:xfrm rot="3956318" flipH="1" flipV="1">
            <a:off x="3554620" y="3061193"/>
            <a:ext cx="688697" cy="84255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FAA5047-DE4D-18D2-017E-981B257FDEDF}"/>
              </a:ext>
            </a:extLst>
          </p:cNvPr>
          <p:cNvSpPr/>
          <p:nvPr/>
        </p:nvSpPr>
        <p:spPr>
          <a:xfrm>
            <a:off x="3828536" y="3322289"/>
            <a:ext cx="378000" cy="37800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5DC531-F3FB-CBAE-FAA3-2054E57CC9EC}"/>
              </a:ext>
            </a:extLst>
          </p:cNvPr>
          <p:cNvGrpSpPr>
            <a:grpSpLocks noChangeAspect="1"/>
          </p:cNvGrpSpPr>
          <p:nvPr/>
        </p:nvGrpSpPr>
        <p:grpSpPr>
          <a:xfrm>
            <a:off x="1450901" y="2938399"/>
            <a:ext cx="1315215" cy="1383109"/>
            <a:chOff x="3431817" y="3188130"/>
            <a:chExt cx="2004563" cy="2108056"/>
          </a:xfrm>
          <a:solidFill>
            <a:schemeClr val="bg1">
              <a:lumMod val="85000"/>
              <a:alpha val="41000"/>
            </a:schemeClr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5A775C-F2CE-D4AA-6843-45E3D3B63C2F}"/>
                </a:ext>
              </a:extLst>
            </p:cNvPr>
            <p:cNvSpPr/>
            <p:nvPr/>
          </p:nvSpPr>
          <p:spPr>
            <a:xfrm>
              <a:off x="3431817" y="3188130"/>
              <a:ext cx="2004563" cy="2108056"/>
            </a:xfrm>
            <a:custGeom>
              <a:avLst/>
              <a:gdLst>
                <a:gd name="connsiteX0" fmla="*/ 807608 w 2316035"/>
                <a:gd name="connsiteY0" fmla="*/ 0 h 2149173"/>
                <a:gd name="connsiteX1" fmla="*/ 807608 w 2316035"/>
                <a:gd name="connsiteY1" fmla="*/ 0 h 2149173"/>
                <a:gd name="connsiteX2" fmla="*/ 353746 w 2316035"/>
                <a:gd name="connsiteY2" fmla="*/ 200233 h 2149173"/>
                <a:gd name="connsiteX3" fmla="*/ 173535 w 2316035"/>
                <a:gd name="connsiteY3" fmla="*/ 380443 h 2149173"/>
                <a:gd name="connsiteX4" fmla="*/ 160186 w 2316035"/>
                <a:gd name="connsiteY4" fmla="*/ 400467 h 2149173"/>
                <a:gd name="connsiteX5" fmla="*/ 0 w 2316035"/>
                <a:gd name="connsiteY5" fmla="*/ 1595194 h 2149173"/>
                <a:gd name="connsiteX6" fmla="*/ 360420 w 2316035"/>
                <a:gd name="connsiteY6" fmla="*/ 1895544 h 2149173"/>
                <a:gd name="connsiteX7" fmla="*/ 1408309 w 2316035"/>
                <a:gd name="connsiteY7" fmla="*/ 2149173 h 2149173"/>
                <a:gd name="connsiteX8" fmla="*/ 2316035 w 2316035"/>
                <a:gd name="connsiteY8" fmla="*/ 2149173 h 2149173"/>
                <a:gd name="connsiteX9" fmla="*/ 2209243 w 2316035"/>
                <a:gd name="connsiteY9" fmla="*/ 1301518 h 2149173"/>
                <a:gd name="connsiteX10" fmla="*/ 2155848 w 2316035"/>
                <a:gd name="connsiteY10" fmla="*/ 587352 h 2149173"/>
                <a:gd name="connsiteX11" fmla="*/ 1895544 w 2316035"/>
                <a:gd name="connsiteY11" fmla="*/ 387118 h 2149173"/>
                <a:gd name="connsiteX12" fmla="*/ 807608 w 2316035"/>
                <a:gd name="connsiteY12" fmla="*/ 0 h 214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16035" h="2149173">
                  <a:moveTo>
                    <a:pt x="807608" y="0"/>
                  </a:moveTo>
                  <a:lnTo>
                    <a:pt x="807608" y="0"/>
                  </a:lnTo>
                  <a:cubicBezTo>
                    <a:pt x="656321" y="66744"/>
                    <a:pt x="495538" y="115158"/>
                    <a:pt x="353746" y="200233"/>
                  </a:cubicBezTo>
                  <a:cubicBezTo>
                    <a:pt x="280900" y="243940"/>
                    <a:pt x="232579" y="319364"/>
                    <a:pt x="173535" y="380443"/>
                  </a:cubicBezTo>
                  <a:cubicBezTo>
                    <a:pt x="167960" y="386211"/>
                    <a:pt x="160186" y="400467"/>
                    <a:pt x="160186" y="400467"/>
                  </a:cubicBezTo>
                  <a:lnTo>
                    <a:pt x="0" y="1595194"/>
                  </a:lnTo>
                  <a:lnTo>
                    <a:pt x="360420" y="1895544"/>
                  </a:lnTo>
                  <a:lnTo>
                    <a:pt x="1408309" y="2149173"/>
                  </a:lnTo>
                  <a:lnTo>
                    <a:pt x="2316035" y="2149173"/>
                  </a:lnTo>
                  <a:lnTo>
                    <a:pt x="2209243" y="1301518"/>
                  </a:lnTo>
                  <a:lnTo>
                    <a:pt x="2155848" y="587352"/>
                  </a:lnTo>
                  <a:lnTo>
                    <a:pt x="1895544" y="387118"/>
                  </a:lnTo>
                  <a:lnTo>
                    <a:pt x="807608" y="0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A43B5E-B7AE-F5FD-5FCF-DA8799DD5F97}"/>
                </a:ext>
              </a:extLst>
            </p:cNvPr>
            <p:cNvSpPr/>
            <p:nvPr/>
          </p:nvSpPr>
          <p:spPr>
            <a:xfrm rot="3956318">
              <a:off x="4932939" y="3708667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0A6BD92-0ABB-A0DC-CAE2-1D1F2E19CFEF}"/>
                </a:ext>
              </a:extLst>
            </p:cNvPr>
            <p:cNvSpPr/>
            <p:nvPr/>
          </p:nvSpPr>
          <p:spPr>
            <a:xfrm rot="3956318">
              <a:off x="3837222" y="3321303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D97F846-8DF4-6C22-A76F-1369DEE5AC4A}"/>
                </a:ext>
              </a:extLst>
            </p:cNvPr>
            <p:cNvSpPr/>
            <p:nvPr/>
          </p:nvSpPr>
          <p:spPr>
            <a:xfrm rot="3956318">
              <a:off x="3530017" y="4506131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2AC323-6877-B826-FBDA-D8EB8F340D8B}"/>
                </a:ext>
              </a:extLst>
            </p:cNvPr>
            <p:cNvCxnSpPr>
              <a:stCxn id="16" idx="4"/>
            </p:cNvCxnSpPr>
            <p:nvPr/>
          </p:nvCxnSpPr>
          <p:spPr>
            <a:xfrm rot="3956318">
              <a:off x="4621031" y="3819437"/>
              <a:ext cx="151743" cy="610867"/>
            </a:xfrm>
            <a:prstGeom prst="line">
              <a:avLst/>
            </a:prstGeom>
            <a:grpFill/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24DA54-6692-A45B-3BCD-D845522ED313}"/>
                </a:ext>
              </a:extLst>
            </p:cNvPr>
            <p:cNvCxnSpPr>
              <a:cxnSpLocks/>
            </p:cNvCxnSpPr>
            <p:nvPr/>
          </p:nvCxnSpPr>
          <p:spPr>
            <a:xfrm rot="3956318" flipH="1">
              <a:off x="4319903" y="4627803"/>
              <a:ext cx="655097" cy="254281"/>
            </a:xfrm>
            <a:prstGeom prst="line">
              <a:avLst/>
            </a:prstGeom>
            <a:grpFill/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2254D61-0D25-55A0-35E6-D10798D1B5F5}"/>
                </a:ext>
              </a:extLst>
            </p:cNvPr>
            <p:cNvCxnSpPr>
              <a:cxnSpLocks/>
              <a:endCxn id="18" idx="6"/>
            </p:cNvCxnSpPr>
            <p:nvPr/>
          </p:nvCxnSpPr>
          <p:spPr>
            <a:xfrm rot="3956318" flipH="1" flipV="1">
              <a:off x="3814658" y="3911370"/>
              <a:ext cx="688697" cy="84255"/>
            </a:xfrm>
            <a:prstGeom prst="line">
              <a:avLst/>
            </a:prstGeom>
            <a:grpFill/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9A4C44-B04C-7A75-FA7B-D217A8FA0ACB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3956318">
              <a:off x="3993224" y="4341921"/>
              <a:ext cx="4436" cy="363363"/>
            </a:xfrm>
            <a:prstGeom prst="line">
              <a:avLst/>
            </a:prstGeom>
            <a:grpFill/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F58EF42-C06E-1BB7-6E7A-80E49C2EBD22}"/>
                </a:ext>
              </a:extLst>
            </p:cNvPr>
            <p:cNvSpPr/>
            <p:nvPr/>
          </p:nvSpPr>
          <p:spPr>
            <a:xfrm rot="3956318">
              <a:off x="4850553" y="4931604"/>
              <a:ext cx="312358" cy="3159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E2DD0B5-B349-59AB-D14E-BE00B2F428CA}"/>
              </a:ext>
            </a:extLst>
          </p:cNvPr>
          <p:cNvSpPr txBox="1"/>
          <p:nvPr/>
        </p:nvSpPr>
        <p:spPr>
          <a:xfrm>
            <a:off x="3539209" y="6529451"/>
            <a:ext cx="2039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Batatia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et al.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hlinkClick r:id="rId16"/>
              </a:rPr>
              <a:t>(2022)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93CD05-C967-489E-7134-743C5C900E41}"/>
              </a:ext>
            </a:extLst>
          </p:cNvPr>
          <p:cNvSpPr txBox="1"/>
          <p:nvPr/>
        </p:nvSpPr>
        <p:spPr>
          <a:xfrm>
            <a:off x="7962067" y="6503198"/>
            <a:ext cx="4229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Gilmer et al.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16"/>
              </a:rPr>
              <a:t>(2017)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Batagglia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et al.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hlinkClick r:id="rId16"/>
              </a:rPr>
              <a:t>(2018)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76EECA-A682-0707-5BA5-AFCBD920B9D7}"/>
              </a:ext>
            </a:extLst>
          </p:cNvPr>
          <p:cNvSpPr txBox="1"/>
          <p:nvPr/>
        </p:nvSpPr>
        <p:spPr>
          <a:xfrm>
            <a:off x="-53728" y="6539674"/>
            <a:ext cx="409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Pozdnyakov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Fraux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Ceriotti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16"/>
              </a:rPr>
              <a:t>(2022)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729115-22CA-D0BF-A74E-E4594AF76CCE}"/>
              </a:ext>
            </a:extLst>
          </p:cNvPr>
          <p:cNvSpPr txBox="1"/>
          <p:nvPr/>
        </p:nvSpPr>
        <p:spPr>
          <a:xfrm>
            <a:off x="5534341" y="6517781"/>
            <a:ext cx="248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Bochkarev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et al.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hlinkClick r:id="rId16"/>
              </a:rPr>
              <a:t>(2022)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3F9F37-CA89-4400-D549-D155F6362E57}"/>
              </a:ext>
            </a:extLst>
          </p:cNvPr>
          <p:cNvGrpSpPr/>
          <p:nvPr/>
        </p:nvGrpSpPr>
        <p:grpSpPr>
          <a:xfrm>
            <a:off x="227953" y="2076058"/>
            <a:ext cx="12124792" cy="2943225"/>
            <a:chOff x="142875" y="1943100"/>
            <a:chExt cx="12124792" cy="294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E554EB-966C-EAC8-F76D-F01A90ED2CE5}"/>
                </a:ext>
              </a:extLst>
            </p:cNvPr>
            <p:cNvSpPr/>
            <p:nvPr/>
          </p:nvSpPr>
          <p:spPr>
            <a:xfrm>
              <a:off x="142875" y="1943100"/>
              <a:ext cx="11901488" cy="2943225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oogle Shape;1499;p64">
              <a:extLst>
                <a:ext uri="{FF2B5EF4-FFF2-40B4-BE49-F238E27FC236}">
                  <a16:creationId xmlns:a16="http://schemas.microsoft.com/office/drawing/2014/main" id="{B7162DE0-7A55-33C7-FFE3-DC8A7921B808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82060" y="2587370"/>
              <a:ext cx="2128235" cy="117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500;p64">
              <a:extLst>
                <a:ext uri="{FF2B5EF4-FFF2-40B4-BE49-F238E27FC236}">
                  <a16:creationId xmlns:a16="http://schemas.microsoft.com/office/drawing/2014/main" id="{54E1B430-560E-E60C-C40D-2CF00C1A22E9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458430" y="2472936"/>
              <a:ext cx="2067633" cy="140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501;p64">
              <a:extLst>
                <a:ext uri="{FF2B5EF4-FFF2-40B4-BE49-F238E27FC236}">
                  <a16:creationId xmlns:a16="http://schemas.microsoft.com/office/drawing/2014/main" id="{B277715D-3A3F-DF1E-0B03-8F45151E86BC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479261" y="2354703"/>
              <a:ext cx="1177000" cy="11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1504;p64">
              <a:extLst>
                <a:ext uri="{FF2B5EF4-FFF2-40B4-BE49-F238E27FC236}">
                  <a16:creationId xmlns:a16="http://schemas.microsoft.com/office/drawing/2014/main" id="{BFE9D8C0-F27C-C0ED-C6F6-A79C9B3E161E}"/>
                </a:ext>
              </a:extLst>
            </p:cNvPr>
            <p:cNvSpPr txBox="1"/>
            <p:nvPr/>
          </p:nvSpPr>
          <p:spPr>
            <a:xfrm>
              <a:off x="490827" y="3963170"/>
              <a:ext cx="2322400" cy="7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>
                  <a:solidFill>
                    <a:schemeClr val="dk2"/>
                  </a:solidFill>
                </a:rPr>
                <a:t>Batzner et al (2022)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37" name="Google Shape;1505;p64">
              <a:extLst>
                <a:ext uri="{FF2B5EF4-FFF2-40B4-BE49-F238E27FC236}">
                  <a16:creationId xmlns:a16="http://schemas.microsoft.com/office/drawing/2014/main" id="{663976D6-FE7C-8950-DA3A-D5B57DC859B8}"/>
                </a:ext>
              </a:extLst>
            </p:cNvPr>
            <p:cNvSpPr txBox="1"/>
            <p:nvPr/>
          </p:nvSpPr>
          <p:spPr>
            <a:xfrm>
              <a:off x="3263327" y="3963170"/>
              <a:ext cx="2764000" cy="3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>
                  <a:solidFill>
                    <a:schemeClr val="dk2"/>
                  </a:solidFill>
                </a:rPr>
                <a:t>Musaelian et al (2023)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38" name="Google Shape;1506;p64">
              <a:extLst>
                <a:ext uri="{FF2B5EF4-FFF2-40B4-BE49-F238E27FC236}">
                  <a16:creationId xmlns:a16="http://schemas.microsoft.com/office/drawing/2014/main" id="{E005DFC5-DA41-1902-D1F7-5274E459CC05}"/>
                </a:ext>
              </a:extLst>
            </p:cNvPr>
            <p:cNvSpPr txBox="1"/>
            <p:nvPr/>
          </p:nvSpPr>
          <p:spPr>
            <a:xfrm>
              <a:off x="6174461" y="3963170"/>
              <a:ext cx="2764000" cy="3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>
                  <a:solidFill>
                    <a:schemeClr val="dk2"/>
                  </a:solidFill>
                </a:rPr>
                <a:t>Batatia et al (2022)</a:t>
              </a:r>
              <a:endParaRPr sz="1600">
                <a:solidFill>
                  <a:schemeClr val="dk2"/>
                </a:solidFill>
              </a:endParaRPr>
            </a:p>
          </p:txBody>
        </p:sp>
        <p:pic>
          <p:nvPicPr>
            <p:cNvPr id="39" name="Google Shape;1522;p64">
              <a:extLst>
                <a:ext uri="{FF2B5EF4-FFF2-40B4-BE49-F238E27FC236}">
                  <a16:creationId xmlns:a16="http://schemas.microsoft.com/office/drawing/2014/main" id="{D11BE8BF-AFA3-9322-E4C7-9D3328384894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9403867" y="2381436"/>
              <a:ext cx="1177000" cy="11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1524;p64">
              <a:extLst>
                <a:ext uri="{FF2B5EF4-FFF2-40B4-BE49-F238E27FC236}">
                  <a16:creationId xmlns:a16="http://schemas.microsoft.com/office/drawing/2014/main" id="{1B810B9B-FFE7-60BF-A1C7-BF9F6D0FEBEC}"/>
                </a:ext>
              </a:extLst>
            </p:cNvPr>
            <p:cNvSpPr txBox="1"/>
            <p:nvPr/>
          </p:nvSpPr>
          <p:spPr>
            <a:xfrm>
              <a:off x="8869667" y="3963170"/>
              <a:ext cx="3398000" cy="3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>
                  <a:solidFill>
                    <a:schemeClr val="dk2"/>
                  </a:solidFill>
                </a:rPr>
                <a:t>Thölke and De Fabritiis (2022)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41" name="Google Shape;1502;p64">
              <a:extLst>
                <a:ext uri="{FF2B5EF4-FFF2-40B4-BE49-F238E27FC236}">
                  <a16:creationId xmlns:a16="http://schemas.microsoft.com/office/drawing/2014/main" id="{3EE70D39-814E-3C6E-9783-5A7F42C1DC4A}"/>
                </a:ext>
              </a:extLst>
            </p:cNvPr>
            <p:cNvSpPr txBox="1"/>
            <p:nvPr/>
          </p:nvSpPr>
          <p:spPr>
            <a:xfrm>
              <a:off x="6388964" y="3464370"/>
              <a:ext cx="19984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dirty="0">
                  <a:solidFill>
                    <a:schemeClr val="dk1"/>
                  </a:solidFill>
                </a:rPr>
                <a:t>M</a:t>
              </a:r>
              <a:r>
                <a:rPr lang="en" sz="3200" b="1" dirty="0">
                  <a:solidFill>
                    <a:schemeClr val="dk1"/>
                  </a:solidFill>
                </a:rPr>
                <a:t>ACE</a:t>
              </a:r>
              <a:endParaRPr sz="3200" b="1" dirty="0">
                <a:solidFill>
                  <a:schemeClr val="dk1"/>
                </a:solidFill>
              </a:endParaRPr>
            </a:p>
          </p:txBody>
        </p:sp>
        <p:sp>
          <p:nvSpPr>
            <p:cNvPr id="42" name="Google Shape;1523;p64">
              <a:extLst>
                <a:ext uri="{FF2B5EF4-FFF2-40B4-BE49-F238E27FC236}">
                  <a16:creationId xmlns:a16="http://schemas.microsoft.com/office/drawing/2014/main" id="{1DA746F0-8200-4790-D26B-4B14A257D160}"/>
                </a:ext>
              </a:extLst>
            </p:cNvPr>
            <p:cNvSpPr txBox="1"/>
            <p:nvPr/>
          </p:nvSpPr>
          <p:spPr>
            <a:xfrm>
              <a:off x="9027970" y="3531703"/>
              <a:ext cx="21284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>
                  <a:solidFill>
                    <a:srgbClr val="FF0200"/>
                  </a:solidFill>
                </a:rPr>
                <a:t>torchmd-net</a:t>
              </a:r>
              <a:endParaRPr sz="2400" b="1">
                <a:solidFill>
                  <a:srgbClr val="FF02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1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sic_animation">
            <a:hlinkClick r:id="" action="ppaction://media"/>
            <a:extLst>
              <a:ext uri="{FF2B5EF4-FFF2-40B4-BE49-F238E27FC236}">
                <a16:creationId xmlns:a16="http://schemas.microsoft.com/office/drawing/2014/main" id="{B2480638-DE85-37DC-7D03-92D7BA163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889" t="11624" r="9428" b="10468"/>
          <a:stretch/>
        </p:blipFill>
        <p:spPr>
          <a:xfrm>
            <a:off x="5157757" y="4773146"/>
            <a:ext cx="1230194" cy="12181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F4D-6539-0D61-6D54-2CA83244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19</a:t>
            </a:fld>
            <a:endParaRPr lang="en-US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A32E56BE-2030-D3C8-DDA3-13D1C98624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8763" t="31028" r="37850" b="30549"/>
          <a:stretch/>
        </p:blipFill>
        <p:spPr>
          <a:xfrm>
            <a:off x="9943" y="1273179"/>
            <a:ext cx="2851355" cy="2635044"/>
          </a:xfrm>
          <a:prstGeom prst="rect">
            <a:avLst/>
          </a:prstGeom>
        </p:spPr>
      </p:pic>
      <p:pic>
        <p:nvPicPr>
          <p:cNvPr id="7" name="My Movie2">
            <a:hlinkClick r:id="" action="ppaction://media"/>
            <a:extLst>
              <a:ext uri="{FF2B5EF4-FFF2-40B4-BE49-F238E27FC236}">
                <a16:creationId xmlns:a16="http://schemas.microsoft.com/office/drawing/2014/main" id="{0040A26E-D2F2-7AA2-6A41-D1879AA79A2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35351" t="32785" r="36342" b="30369"/>
          <a:stretch/>
        </p:blipFill>
        <p:spPr>
          <a:xfrm>
            <a:off x="8139508" y="1273179"/>
            <a:ext cx="3451123" cy="2526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49B1CB-261A-A403-1C4D-4C80DA5F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3" y="-143047"/>
            <a:ext cx="12131603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Extending the menu of ML targets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207D5-BF7A-7F44-E514-387C86D28CAD}"/>
              </a:ext>
            </a:extLst>
          </p:cNvPr>
          <p:cNvSpPr txBox="1"/>
          <p:nvPr/>
        </p:nvSpPr>
        <p:spPr>
          <a:xfrm>
            <a:off x="8165077" y="4016108"/>
            <a:ext cx="36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Other properties may have more complex behavior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09AA8C-7C33-7E29-ABF5-4B8D27D6ACAF}"/>
                  </a:ext>
                </a:extLst>
              </p:cNvPr>
              <p:cNvSpPr txBox="1"/>
              <p:nvPr/>
            </p:nvSpPr>
            <p:spPr>
              <a:xfrm>
                <a:off x="8879459" y="3438434"/>
                <a:ext cx="133395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09AA8C-7C33-7E29-ABF5-4B8D27D6A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59" y="3438434"/>
                <a:ext cx="1333955" cy="738664"/>
              </a:xfrm>
              <a:prstGeom prst="rect">
                <a:avLst/>
              </a:prstGeom>
              <a:blipFill>
                <a:blip r:embed="rId12"/>
                <a:stretch>
                  <a:fillRect l="-4717" t="-5085" r="-4717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32A2CD8-C132-2173-AC14-275BBEA812B0}"/>
              </a:ext>
            </a:extLst>
          </p:cNvPr>
          <p:cNvGrpSpPr/>
          <p:nvPr/>
        </p:nvGrpSpPr>
        <p:grpSpPr>
          <a:xfrm>
            <a:off x="4468572" y="2916665"/>
            <a:ext cx="3170692" cy="830997"/>
            <a:chOff x="4547230" y="2518907"/>
            <a:chExt cx="3170692" cy="83099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0F9F42-B722-5F1C-CB8E-A4F1413A4782}"/>
                </a:ext>
              </a:extLst>
            </p:cNvPr>
            <p:cNvCxnSpPr>
              <a:cxnSpLocks/>
            </p:cNvCxnSpPr>
            <p:nvPr/>
          </p:nvCxnSpPr>
          <p:spPr>
            <a:xfrm>
              <a:off x="4547230" y="2518907"/>
              <a:ext cx="31706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85455D-3914-380E-EA91-354B831CBE16}"/>
                </a:ext>
              </a:extLst>
            </p:cNvPr>
            <p:cNvSpPr txBox="1"/>
            <p:nvPr/>
          </p:nvSpPr>
          <p:spPr>
            <a:xfrm>
              <a:off x="5401408" y="2518907"/>
              <a:ext cx="1619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Quantum Mechanical (QM) calculation </a:t>
              </a:r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D6CF4ECF-9CF7-F429-A302-84AEC62876D7}"/>
              </a:ext>
            </a:extLst>
          </p:cNvPr>
          <p:cNvSpPr/>
          <p:nvPr/>
        </p:nvSpPr>
        <p:spPr>
          <a:xfrm>
            <a:off x="5429229" y="3694176"/>
            <a:ext cx="788691" cy="795528"/>
          </a:xfrm>
          <a:custGeom>
            <a:avLst/>
            <a:gdLst>
              <a:gd name="connsiteX0" fmla="*/ 788691 w 788691"/>
              <a:gd name="connsiteY0" fmla="*/ 0 h 795528"/>
              <a:gd name="connsiteX1" fmla="*/ 84603 w 788691"/>
              <a:gd name="connsiteY1" fmla="*/ 192024 h 795528"/>
              <a:gd name="connsiteX2" fmla="*/ 38883 w 788691"/>
              <a:gd name="connsiteY2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91" h="795528">
                <a:moveTo>
                  <a:pt x="788691" y="0"/>
                </a:moveTo>
                <a:cubicBezTo>
                  <a:pt x="499131" y="29718"/>
                  <a:pt x="209571" y="59436"/>
                  <a:pt x="84603" y="192024"/>
                </a:cubicBezTo>
                <a:cubicBezTo>
                  <a:pt x="-40365" y="324612"/>
                  <a:pt x="-741" y="560070"/>
                  <a:pt x="38883" y="7955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text, furniture, seat, table&#10;&#10;Description automatically generated">
            <a:extLst>
              <a:ext uri="{FF2B5EF4-FFF2-40B4-BE49-F238E27FC236}">
                <a16:creationId xmlns:a16="http://schemas.microsoft.com/office/drawing/2014/main" id="{4C8F4182-5429-EC92-47CF-7AB455FD459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4024" y="4235704"/>
            <a:ext cx="4191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8E69B-5C01-65FD-50E8-657EF3B9C636}"/>
                  </a:ext>
                </a:extLst>
              </p:cNvPr>
              <p:cNvSpPr txBox="1"/>
              <p:nvPr/>
            </p:nvSpPr>
            <p:spPr>
              <a:xfrm>
                <a:off x="4809225" y="6346185"/>
                <a:ext cx="202869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8E69B-5C01-65FD-50E8-657EF3B9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225" y="6346185"/>
                <a:ext cx="2028697" cy="284437"/>
              </a:xfrm>
              <a:prstGeom prst="rect">
                <a:avLst/>
              </a:prstGeom>
              <a:blipFill>
                <a:blip r:embed="rId14"/>
                <a:stretch>
                  <a:fillRect t="-150000" r="-3727" b="-2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912687-985D-7B14-62DD-D4B571CDAF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6159" y="5355456"/>
            <a:ext cx="480442" cy="500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9DB54-82EC-AF76-2528-549AFEBD1EE8}"/>
              </a:ext>
            </a:extLst>
          </p:cNvPr>
          <p:cNvSpPr txBox="1"/>
          <p:nvPr/>
        </p:nvSpPr>
        <p:spPr>
          <a:xfrm>
            <a:off x="8610600" y="5991251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 dirty="0"/>
              <a:t>Wavefunctions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2479F-4D02-5D2C-04C9-E62982F7BBA8}"/>
              </a:ext>
            </a:extLst>
          </p:cNvPr>
          <p:cNvSpPr txBox="1"/>
          <p:nvPr/>
        </p:nvSpPr>
        <p:spPr>
          <a:xfrm>
            <a:off x="1180404" y="6122352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 dirty="0"/>
              <a:t>Densities</a:t>
            </a:r>
          </a:p>
        </p:txBody>
      </p:sp>
      <p:pic>
        <p:nvPicPr>
          <p:cNvPr id="20" name="Picture 19" descr="A blue and yellow object with text&#10;&#10;AI-generated content may be incorrect.">
            <a:extLst>
              <a:ext uri="{FF2B5EF4-FFF2-40B4-BE49-F238E27FC236}">
                <a16:creationId xmlns:a16="http://schemas.microsoft.com/office/drawing/2014/main" id="{1B57220C-B7FC-4BBD-D5F8-32FE7A632AB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9414" t="3316" r="3366" b="12638"/>
          <a:stretch>
            <a:fillRect/>
          </a:stretch>
        </p:blipFill>
        <p:spPr>
          <a:xfrm>
            <a:off x="1363316" y="4339273"/>
            <a:ext cx="1662488" cy="16019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0EC36-C600-0A11-C3BB-10C5376DB036}"/>
              </a:ext>
            </a:extLst>
          </p:cNvPr>
          <p:cNvSpPr txBox="1"/>
          <p:nvPr/>
        </p:nvSpPr>
        <p:spPr>
          <a:xfrm>
            <a:off x="5772854" y="1837564"/>
            <a:ext cx="1065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2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4" grpId="0" animBg="1"/>
      <p:bldP spid="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2FCECE-B28F-8E67-E490-FAB0E89B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53" y="-2600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ML for physics, physics for 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2C6A7-5824-7A8C-FE31-3984D4797684}"/>
              </a:ext>
            </a:extLst>
          </p:cNvPr>
          <p:cNvSpPr txBox="1"/>
          <p:nvPr/>
        </p:nvSpPr>
        <p:spPr>
          <a:xfrm>
            <a:off x="672910" y="6186021"/>
            <a:ext cx="46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1. Solve problems with known equations that are hard to solve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008E80-EBD8-EEF8-D12D-6934F22B973C}"/>
              </a:ext>
            </a:extLst>
          </p:cNvPr>
          <p:cNvGrpSpPr/>
          <p:nvPr/>
        </p:nvGrpSpPr>
        <p:grpSpPr>
          <a:xfrm>
            <a:off x="429361" y="4280820"/>
            <a:ext cx="1306091" cy="1317559"/>
            <a:chOff x="1551016" y="778444"/>
            <a:chExt cx="1831987" cy="1848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E6CEA0-F0EA-5F31-26C2-D3573041DE59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1CD15C-CF0B-908F-EAE5-2C0004D964A0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203984-FF01-254F-4A4C-2141C3E83BB2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C02AA06-8AE3-061C-7E87-72D89B599D5D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9E8B95-FB52-7DF7-705E-81E90627A244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271439F-6037-C503-7BE7-36EEBB9A88D9}"/>
                </a:ext>
              </a:extLst>
            </p:cNvPr>
            <p:cNvCxnSpPr>
              <a:cxnSpLocks/>
              <a:stCxn id="14" idx="3"/>
              <a:endCxn id="18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60D4FA-6D12-A4E7-C26E-F6EA69778721}"/>
                </a:ext>
              </a:extLst>
            </p:cNvPr>
            <p:cNvCxnSpPr>
              <a:cxnSpLocks/>
              <a:stCxn id="17" idx="1"/>
              <a:endCxn id="18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DBC806-FB9A-3F12-FADA-BF35A2C5847C}"/>
                </a:ext>
              </a:extLst>
            </p:cNvPr>
            <p:cNvCxnSpPr>
              <a:cxnSpLocks/>
              <a:stCxn id="18" idx="1"/>
              <a:endCxn id="15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F486E7-C1B6-0660-5815-23B710DB601F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98" name="Picture 2" descr="Nortek | New to Turbulent Flow? Here's Everything You Need to Know">
            <a:extLst>
              <a:ext uri="{FF2B5EF4-FFF2-40B4-BE49-F238E27FC236}">
                <a16:creationId xmlns:a16="http://schemas.microsoft.com/office/drawing/2014/main" id="{73408F31-CA04-EAF6-F2BF-FE0F3007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96" y="1199051"/>
            <a:ext cx="3030927" cy="15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4C901D-DE71-7214-0E3D-5FB574835538}"/>
              </a:ext>
            </a:extLst>
          </p:cNvPr>
          <p:cNvSpPr txBox="1"/>
          <p:nvPr/>
        </p:nvSpPr>
        <p:spPr>
          <a:xfrm>
            <a:off x="7032169" y="6253600"/>
            <a:ext cx="432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2. Discover “new” physics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7FD54-F187-0E53-8543-F6755CCBA8A3}"/>
                  </a:ext>
                </a:extLst>
              </p:cNvPr>
              <p:cNvSpPr txBox="1"/>
              <p:nvPr/>
            </p:nvSpPr>
            <p:spPr>
              <a:xfrm>
                <a:off x="1788854" y="4700384"/>
                <a:ext cx="1937982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D7FD54-F187-0E53-8543-F6755CCBA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54" y="4700384"/>
                <a:ext cx="1937982" cy="376770"/>
              </a:xfrm>
              <a:prstGeom prst="rect">
                <a:avLst/>
              </a:prstGeom>
              <a:blipFill>
                <a:blip r:embed="rId4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DEE7BD-6E3B-1E95-66AB-DF1D02A9E9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63" t="11957" r="68479" b="5112"/>
          <a:stretch/>
        </p:blipFill>
        <p:spPr>
          <a:xfrm>
            <a:off x="3300447" y="4582131"/>
            <a:ext cx="1367554" cy="9900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498E9F-3BE3-F4BF-1266-8B867274C996}"/>
              </a:ext>
            </a:extLst>
          </p:cNvPr>
          <p:cNvGrpSpPr/>
          <p:nvPr/>
        </p:nvGrpSpPr>
        <p:grpSpPr>
          <a:xfrm>
            <a:off x="4462758" y="4676542"/>
            <a:ext cx="1294212" cy="1206706"/>
            <a:chOff x="5987893" y="4560017"/>
            <a:chExt cx="1294212" cy="12067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C3D93A-1AFC-B538-22C9-41D1ECD2B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3691" t="1499" r="4393"/>
            <a:stretch/>
          </p:blipFill>
          <p:spPr>
            <a:xfrm>
              <a:off x="5987893" y="4590814"/>
              <a:ext cx="1294212" cy="117590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AED46D-3696-6BCD-3D1F-8B6451815E6B}"/>
                </a:ext>
              </a:extLst>
            </p:cNvPr>
            <p:cNvSpPr/>
            <p:nvPr/>
          </p:nvSpPr>
          <p:spPr>
            <a:xfrm>
              <a:off x="6868240" y="4560017"/>
              <a:ext cx="231060" cy="116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572645-70B6-9E4D-C2FD-1C7E1A6F1086}"/>
                  </a:ext>
                </a:extLst>
              </p:cNvPr>
              <p:cNvSpPr txBox="1"/>
              <p:nvPr/>
            </p:nvSpPr>
            <p:spPr>
              <a:xfrm>
                <a:off x="1075266" y="2892385"/>
                <a:ext cx="3817520" cy="1086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572645-70B6-9E4D-C2FD-1C7E1A6F1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266" y="2892385"/>
                <a:ext cx="3817520" cy="1086580"/>
              </a:xfrm>
              <a:prstGeom prst="rect">
                <a:avLst/>
              </a:prstGeom>
              <a:blipFill>
                <a:blip r:embed="rId6"/>
                <a:stretch>
                  <a:fillRect l="-331" t="-1149" r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0134C2C1-5706-1CB3-BDF7-51AD2C548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459" y="4546874"/>
            <a:ext cx="4539996" cy="14986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741AA7-6235-087D-DD14-C4AC51EF2752}"/>
              </a:ext>
            </a:extLst>
          </p:cNvPr>
          <p:cNvSpPr txBox="1"/>
          <p:nvPr/>
        </p:nvSpPr>
        <p:spPr>
          <a:xfrm>
            <a:off x="10412722" y="5912365"/>
            <a:ext cx="232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arXiv</a:t>
            </a:r>
            <a:r>
              <a:rPr lang="en-US" sz="1400" dirty="0"/>
              <a:t> 2507.06952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018482-8EB7-68A2-D010-E8154E493387}"/>
              </a:ext>
            </a:extLst>
          </p:cNvPr>
          <p:cNvGrpSpPr/>
          <p:nvPr/>
        </p:nvGrpSpPr>
        <p:grpSpPr>
          <a:xfrm>
            <a:off x="7766712" y="290853"/>
            <a:ext cx="3810000" cy="2133600"/>
            <a:chOff x="7755879" y="594111"/>
            <a:chExt cx="3810000" cy="2133600"/>
          </a:xfrm>
        </p:grpSpPr>
        <p:pic>
          <p:nvPicPr>
            <p:cNvPr id="1030" name="Picture 6" descr="Laser Interferometer Gravitational-Wave ...">
              <a:extLst>
                <a:ext uri="{FF2B5EF4-FFF2-40B4-BE49-F238E27FC236}">
                  <a16:creationId xmlns:a16="http://schemas.microsoft.com/office/drawing/2014/main" id="{31E342CD-74BC-218F-9F1A-8473799E4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879" y="594111"/>
              <a:ext cx="3810000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| A simulation of an NSBH binary merger consistent with GW200105 |  LIGO Lab | Caltech">
              <a:extLst>
                <a:ext uri="{FF2B5EF4-FFF2-40B4-BE49-F238E27FC236}">
                  <a16:creationId xmlns:a16="http://schemas.microsoft.com/office/drawing/2014/main" id="{B3E5ED20-D05F-D2E2-C1C4-96324E84E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879" y="594111"/>
              <a:ext cx="1364543" cy="85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A2F2A35-626A-60E6-C49A-E32C61783664}"/>
              </a:ext>
            </a:extLst>
          </p:cNvPr>
          <p:cNvSpPr txBox="1"/>
          <p:nvPr/>
        </p:nvSpPr>
        <p:spPr>
          <a:xfrm>
            <a:off x="9192984" y="2382095"/>
            <a:ext cx="281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LIGO Interferometer design 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67C661-E594-94C7-7B89-EFF19E57B662}"/>
              </a:ext>
            </a:extLst>
          </p:cNvPr>
          <p:cNvGrpSpPr/>
          <p:nvPr/>
        </p:nvGrpSpPr>
        <p:grpSpPr>
          <a:xfrm>
            <a:off x="6889956" y="2755060"/>
            <a:ext cx="4861601" cy="1573516"/>
            <a:chOff x="6889956" y="2755060"/>
            <a:chExt cx="4861601" cy="1573516"/>
          </a:xfrm>
        </p:grpSpPr>
        <p:pic>
          <p:nvPicPr>
            <p:cNvPr id="1036" name="Picture 12" descr="An illustration showing a two-dimensional crystal structure at various states in the reverse diffusion process from a random to a stable material (left to right). Three additional illustrations are shown for denoising processes that are conditioned on the chemistry, symmetry and magnetic density of the material. ">
              <a:extLst>
                <a:ext uri="{FF2B5EF4-FFF2-40B4-BE49-F238E27FC236}">
                  <a16:creationId xmlns:a16="http://schemas.microsoft.com/office/drawing/2014/main" id="{C8F95E0F-DFBE-C64D-FCFB-3BA640F8B5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56" t="58277" r="29065" b="24576"/>
            <a:stretch>
              <a:fillRect/>
            </a:stretch>
          </p:blipFill>
          <p:spPr bwMode="auto">
            <a:xfrm>
              <a:off x="9823229" y="3152667"/>
              <a:ext cx="1054900" cy="117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An illustration showing a two-dimensional crystal structure at various states in the reverse diffusion process from a random to a stable material (left to right). Three additional illustrations are shown for denoising processes that are conditioned on the chemistry, symmetry and magnetic density of the material. ">
              <a:extLst>
                <a:ext uri="{FF2B5EF4-FFF2-40B4-BE49-F238E27FC236}">
                  <a16:creationId xmlns:a16="http://schemas.microsoft.com/office/drawing/2014/main" id="{9AF8B8A7-FDDE-1F97-9393-5837F141B7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93" t="79158" r="14637" b="6073"/>
            <a:stretch>
              <a:fillRect/>
            </a:stretch>
          </p:blipFill>
          <p:spPr bwMode="auto">
            <a:xfrm>
              <a:off x="10773274" y="3022216"/>
              <a:ext cx="978283" cy="1012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An illustration showing a two-dimensional crystal structure at various states in the reverse diffusion process from a random to a stable material (left to right). Three additional illustrations are shown for denoising processes that are conditioned on the chemistry, symmetry and magnetic density of the material. ">
              <a:extLst>
                <a:ext uri="{FF2B5EF4-FFF2-40B4-BE49-F238E27FC236}">
                  <a16:creationId xmlns:a16="http://schemas.microsoft.com/office/drawing/2014/main" id="{FE8EAD14-E427-681A-FCA1-65A40D785B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8" t="34569" r="31257" b="46477"/>
            <a:stretch>
              <a:fillRect/>
            </a:stretch>
          </p:blipFill>
          <p:spPr bwMode="auto">
            <a:xfrm>
              <a:off x="6889956" y="2755060"/>
              <a:ext cx="876756" cy="1299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2" descr="An illustration showing a two-dimensional crystal structure at various states in the reverse diffusion process from a random to a stable material (left to right). Three additional illustrations are shown for denoising processes that are conditioned on the chemistry, symmetry and magnetic density of the material. ">
              <a:extLst>
                <a:ext uri="{FF2B5EF4-FFF2-40B4-BE49-F238E27FC236}">
                  <a16:creationId xmlns:a16="http://schemas.microsoft.com/office/drawing/2014/main" id="{68C9AD24-B9E3-EB12-B4C9-6EED909A37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21" t="79499" r="29065" b="5079"/>
            <a:stretch>
              <a:fillRect/>
            </a:stretch>
          </p:blipFill>
          <p:spPr bwMode="auto">
            <a:xfrm>
              <a:off x="8819457" y="3188527"/>
              <a:ext cx="1080389" cy="105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An illustration showing a two-dimensional crystal structure at various states in the reverse diffusion process from a random to a stable material (left to right). Three additional illustrations are shown for denoising processes that are conditioned on the chemistry, symmetry and magnetic density of the material. ">
              <a:extLst>
                <a:ext uri="{FF2B5EF4-FFF2-40B4-BE49-F238E27FC236}">
                  <a16:creationId xmlns:a16="http://schemas.microsoft.com/office/drawing/2014/main" id="{CE45081B-DFED-2E06-F015-2637A274D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93" t="58730" r="14637" b="27652"/>
            <a:stretch>
              <a:fillRect/>
            </a:stretch>
          </p:blipFill>
          <p:spPr bwMode="auto">
            <a:xfrm>
              <a:off x="7862449" y="2776151"/>
              <a:ext cx="978283" cy="93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97C9E12-8D0C-F511-2297-F941E0E96F20}"/>
              </a:ext>
            </a:extLst>
          </p:cNvPr>
          <p:cNvSpPr txBox="1"/>
          <p:nvPr/>
        </p:nvSpPr>
        <p:spPr>
          <a:xfrm>
            <a:off x="9278589" y="4177542"/>
            <a:ext cx="320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2"/>
              </a:rPr>
              <a:t>Novel material synthesis</a:t>
            </a:r>
            <a:endParaRPr lang="en-US" dirty="0"/>
          </a:p>
        </p:txBody>
      </p:sp>
      <p:grpSp>
        <p:nvGrpSpPr>
          <p:cNvPr id="4119" name="Group 4118">
            <a:extLst>
              <a:ext uri="{FF2B5EF4-FFF2-40B4-BE49-F238E27FC236}">
                <a16:creationId xmlns:a16="http://schemas.microsoft.com/office/drawing/2014/main" id="{A7C71857-F5C5-3556-22EF-22C172F6303B}"/>
              </a:ext>
            </a:extLst>
          </p:cNvPr>
          <p:cNvGrpSpPr/>
          <p:nvPr/>
        </p:nvGrpSpPr>
        <p:grpSpPr>
          <a:xfrm>
            <a:off x="672910" y="748145"/>
            <a:ext cx="13815236" cy="7702671"/>
            <a:chOff x="672910" y="748145"/>
            <a:chExt cx="13815236" cy="770267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6BF81CC-D1DC-E56E-F802-C49900F8AE5F}"/>
                </a:ext>
              </a:extLst>
            </p:cNvPr>
            <p:cNvGrpSpPr/>
            <p:nvPr/>
          </p:nvGrpSpPr>
          <p:grpSpPr>
            <a:xfrm>
              <a:off x="672910" y="748145"/>
              <a:ext cx="11220674" cy="7702671"/>
              <a:chOff x="672910" y="748145"/>
              <a:chExt cx="11220674" cy="770267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6FC67DD-A208-BBEE-8A64-A70C37F7E205}"/>
                  </a:ext>
                </a:extLst>
              </p:cNvPr>
              <p:cNvSpPr/>
              <p:nvPr/>
            </p:nvSpPr>
            <p:spPr>
              <a:xfrm>
                <a:off x="672910" y="748145"/>
                <a:ext cx="10881837" cy="5505455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Zeolites in Adsorption Processes: State of the Art and Future Prospects |  Chemical Reviews">
                <a:extLst>
                  <a:ext uri="{FF2B5EF4-FFF2-40B4-BE49-F238E27FC236}">
                    <a16:creationId xmlns:a16="http://schemas.microsoft.com/office/drawing/2014/main" id="{F2A1A1E7-DD13-5B81-F5A8-683E9A8AD8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489" t="59074"/>
              <a:stretch>
                <a:fillRect/>
              </a:stretch>
            </p:blipFill>
            <p:spPr bwMode="auto">
              <a:xfrm>
                <a:off x="5756970" y="6991608"/>
                <a:ext cx="1446914" cy="1459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2DBF3A-BE4B-8F05-9D52-9A0F4125B69F}"/>
                  </a:ext>
                </a:extLst>
              </p:cNvPr>
              <p:cNvSpPr txBox="1"/>
              <p:nvPr/>
            </p:nvSpPr>
            <p:spPr>
              <a:xfrm>
                <a:off x="1405196" y="2708076"/>
                <a:ext cx="18897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Altermagnetism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EA248C-F06F-C0E7-E617-C7E3195E6FEF}"/>
                  </a:ext>
                </a:extLst>
              </p:cNvPr>
              <p:cNvSpPr txBox="1"/>
              <p:nvPr/>
            </p:nvSpPr>
            <p:spPr>
              <a:xfrm>
                <a:off x="8814870" y="3126651"/>
                <a:ext cx="30787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Catalysts</a:t>
                </a:r>
                <a:endParaRPr lang="en-US" sz="16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5BA2CF5-AEE6-5BB9-2BD3-620106C351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3956318">
                <a:off x="9731561" y="938082"/>
                <a:ext cx="1076355" cy="948238"/>
                <a:chOff x="1420762" y="707923"/>
                <a:chExt cx="2036826" cy="1794387"/>
              </a:xfrm>
            </p:grpSpPr>
            <p:sp>
              <p:nvSpPr>
                <p:cNvPr id="4104" name="Oval 4103">
                  <a:extLst>
                    <a:ext uri="{FF2B5EF4-FFF2-40B4-BE49-F238E27FC236}">
                      <a16:creationId xmlns:a16="http://schemas.microsoft.com/office/drawing/2014/main" id="{0234D888-13E2-871F-8FF8-2F97238AE57A}"/>
                    </a:ext>
                  </a:extLst>
                </p:cNvPr>
                <p:cNvSpPr/>
                <p:nvPr/>
              </p:nvSpPr>
              <p:spPr>
                <a:xfrm>
                  <a:off x="2168013" y="707923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5" name="Oval 4104">
                  <a:extLst>
                    <a:ext uri="{FF2B5EF4-FFF2-40B4-BE49-F238E27FC236}">
                      <a16:creationId xmlns:a16="http://schemas.microsoft.com/office/drawing/2014/main" id="{BAD41825-0677-7754-C402-BF6EC1B415C5}"/>
                    </a:ext>
                  </a:extLst>
                </p:cNvPr>
                <p:cNvSpPr/>
                <p:nvPr/>
              </p:nvSpPr>
              <p:spPr>
                <a:xfrm>
                  <a:off x="1420762" y="1494504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6" name="Oval 4105">
                  <a:extLst>
                    <a:ext uri="{FF2B5EF4-FFF2-40B4-BE49-F238E27FC236}">
                      <a16:creationId xmlns:a16="http://schemas.microsoft.com/office/drawing/2014/main" id="{C346A2E3-D958-7205-A4DD-F5F9DABCBFE8}"/>
                    </a:ext>
                  </a:extLst>
                </p:cNvPr>
                <p:cNvSpPr/>
                <p:nvPr/>
              </p:nvSpPr>
              <p:spPr>
                <a:xfrm>
                  <a:off x="2313813" y="2207343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7" name="Oval 4106">
                  <a:extLst>
                    <a:ext uri="{FF2B5EF4-FFF2-40B4-BE49-F238E27FC236}">
                      <a16:creationId xmlns:a16="http://schemas.microsoft.com/office/drawing/2014/main" id="{6C604196-E9EB-38FF-1314-D904E9F26D44}"/>
                    </a:ext>
                  </a:extLst>
                </p:cNvPr>
                <p:cNvSpPr/>
                <p:nvPr/>
              </p:nvSpPr>
              <p:spPr>
                <a:xfrm>
                  <a:off x="3165988" y="1199537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8" name="Oval 4107">
                  <a:extLst>
                    <a:ext uri="{FF2B5EF4-FFF2-40B4-BE49-F238E27FC236}">
                      <a16:creationId xmlns:a16="http://schemas.microsoft.com/office/drawing/2014/main" id="{670B406C-4330-4CB2-A002-694AB86A3894}"/>
                    </a:ext>
                  </a:extLst>
                </p:cNvPr>
                <p:cNvSpPr/>
                <p:nvPr/>
              </p:nvSpPr>
              <p:spPr>
                <a:xfrm>
                  <a:off x="2309672" y="1573161"/>
                  <a:ext cx="291600" cy="294967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09" name="Straight Connector 4108">
                  <a:extLst>
                    <a:ext uri="{FF2B5EF4-FFF2-40B4-BE49-F238E27FC236}">
                      <a16:creationId xmlns:a16="http://schemas.microsoft.com/office/drawing/2014/main" id="{4B2044C8-1270-D97F-F148-87D575BC7D28}"/>
                    </a:ext>
                  </a:extLst>
                </p:cNvPr>
                <p:cNvCxnSpPr>
                  <a:stCxn id="4104" idx="4"/>
                  <a:endCxn id="4108" idx="0"/>
                </p:cNvCxnSpPr>
                <p:nvPr/>
              </p:nvCxnSpPr>
              <p:spPr>
                <a:xfrm>
                  <a:off x="2313813" y="1002890"/>
                  <a:ext cx="141659" cy="57027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0" name="Straight Connector 4109">
                  <a:extLst>
                    <a:ext uri="{FF2B5EF4-FFF2-40B4-BE49-F238E27FC236}">
                      <a16:creationId xmlns:a16="http://schemas.microsoft.com/office/drawing/2014/main" id="{0E5EE571-F5A3-3995-4B64-65A913B1CC78}"/>
                    </a:ext>
                  </a:extLst>
                </p:cNvPr>
                <p:cNvCxnSpPr>
                  <a:cxnSpLocks/>
                  <a:stCxn id="4107" idx="3"/>
                </p:cNvCxnSpPr>
                <p:nvPr/>
              </p:nvCxnSpPr>
              <p:spPr>
                <a:xfrm flipH="1">
                  <a:off x="2597131" y="1451307"/>
                  <a:ext cx="611561" cy="23738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1" name="Straight Connector 4110">
                  <a:extLst>
                    <a:ext uri="{FF2B5EF4-FFF2-40B4-BE49-F238E27FC236}">
                      <a16:creationId xmlns:a16="http://schemas.microsoft.com/office/drawing/2014/main" id="{29AD3406-BCBD-C746-3B31-E5A42B4DAE1A}"/>
                    </a:ext>
                  </a:extLst>
                </p:cNvPr>
                <p:cNvCxnSpPr>
                  <a:cxnSpLocks/>
                  <a:endCxn id="4105" idx="6"/>
                </p:cNvCxnSpPr>
                <p:nvPr/>
              </p:nvCxnSpPr>
              <p:spPr>
                <a:xfrm flipH="1" flipV="1">
                  <a:off x="1712362" y="1641988"/>
                  <a:ext cx="642928" cy="786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2" name="Straight Connector 4111">
                  <a:extLst>
                    <a:ext uri="{FF2B5EF4-FFF2-40B4-BE49-F238E27FC236}">
                      <a16:creationId xmlns:a16="http://schemas.microsoft.com/office/drawing/2014/main" id="{5F8EB43C-BC63-08ED-D9F4-9852D5899A85}"/>
                    </a:ext>
                  </a:extLst>
                </p:cNvPr>
                <p:cNvCxnSpPr>
                  <a:cxnSpLocks/>
                  <a:stCxn id="4108" idx="4"/>
                  <a:endCxn id="4106" idx="0"/>
                </p:cNvCxnSpPr>
                <p:nvPr/>
              </p:nvCxnSpPr>
              <p:spPr>
                <a:xfrm>
                  <a:off x="2455472" y="1868128"/>
                  <a:ext cx="4141" cy="33921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220EF7E-2A8D-1782-B1E7-F270C0F51033}"/>
                  </a:ext>
                </a:extLst>
              </p:cNvPr>
              <p:cNvGrpSpPr/>
              <p:nvPr/>
            </p:nvGrpSpPr>
            <p:grpSpPr>
              <a:xfrm rot="3956318">
                <a:off x="7464285" y="1885729"/>
                <a:ext cx="619349" cy="895179"/>
                <a:chOff x="1798441" y="1004496"/>
                <a:chExt cx="1110136" cy="1604543"/>
              </a:xfrm>
            </p:grpSpPr>
            <p:sp>
              <p:nvSpPr>
                <p:cNvPr id="4097" name="Oval 4096">
                  <a:extLst>
                    <a:ext uri="{FF2B5EF4-FFF2-40B4-BE49-F238E27FC236}">
                      <a16:creationId xmlns:a16="http://schemas.microsoft.com/office/drawing/2014/main" id="{60E2FB74-ABCB-257F-56A1-6714EFC0107D}"/>
                    </a:ext>
                  </a:extLst>
                </p:cNvPr>
                <p:cNvSpPr/>
                <p:nvPr/>
              </p:nvSpPr>
              <p:spPr>
                <a:xfrm>
                  <a:off x="2101921" y="1055872"/>
                  <a:ext cx="291601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99" name="Oval 4098">
                  <a:extLst>
                    <a:ext uri="{FF2B5EF4-FFF2-40B4-BE49-F238E27FC236}">
                      <a16:creationId xmlns:a16="http://schemas.microsoft.com/office/drawing/2014/main" id="{D638AFB3-DF52-CDCF-0288-0BFE129216A9}"/>
                    </a:ext>
                  </a:extLst>
                </p:cNvPr>
                <p:cNvSpPr/>
                <p:nvPr/>
              </p:nvSpPr>
              <p:spPr>
                <a:xfrm>
                  <a:off x="2389186" y="1585570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1" name="Oval 4100">
                  <a:extLst>
                    <a:ext uri="{FF2B5EF4-FFF2-40B4-BE49-F238E27FC236}">
                      <a16:creationId xmlns:a16="http://schemas.microsoft.com/office/drawing/2014/main" id="{EBBDB905-47AB-0A87-0752-9EB401505DB7}"/>
                    </a:ext>
                  </a:extLst>
                </p:cNvPr>
                <p:cNvSpPr/>
                <p:nvPr/>
              </p:nvSpPr>
              <p:spPr>
                <a:xfrm>
                  <a:off x="2616977" y="1004496"/>
                  <a:ext cx="291600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2" name="Oval 4101">
                  <a:extLst>
                    <a:ext uri="{FF2B5EF4-FFF2-40B4-BE49-F238E27FC236}">
                      <a16:creationId xmlns:a16="http://schemas.microsoft.com/office/drawing/2014/main" id="{D52C6F6F-793A-3C34-1603-DF514DD258C9}"/>
                    </a:ext>
                  </a:extLst>
                </p:cNvPr>
                <p:cNvSpPr/>
                <p:nvPr/>
              </p:nvSpPr>
              <p:spPr>
                <a:xfrm>
                  <a:off x="2064586" y="2314072"/>
                  <a:ext cx="291600" cy="294967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03" name="Oval 4102">
                  <a:extLst>
                    <a:ext uri="{FF2B5EF4-FFF2-40B4-BE49-F238E27FC236}">
                      <a16:creationId xmlns:a16="http://schemas.microsoft.com/office/drawing/2014/main" id="{590ED581-EC3E-5CDD-B38D-5A0AD45BDF62}"/>
                    </a:ext>
                  </a:extLst>
                </p:cNvPr>
                <p:cNvSpPr/>
                <p:nvPr/>
              </p:nvSpPr>
              <p:spPr>
                <a:xfrm>
                  <a:off x="1798441" y="1770062"/>
                  <a:ext cx="291601" cy="29496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F8EA6FE-18D3-6189-1809-4664E387F4B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3956318">
                <a:off x="9841120" y="1951260"/>
                <a:ext cx="919828" cy="1252881"/>
                <a:chOff x="1629230" y="216411"/>
                <a:chExt cx="1740626" cy="23708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112F5B7-80C0-2A61-4CEA-06A6B9C50DC8}"/>
                    </a:ext>
                  </a:extLst>
                </p:cNvPr>
                <p:cNvSpPr/>
                <p:nvPr/>
              </p:nvSpPr>
              <p:spPr>
                <a:xfrm>
                  <a:off x="1629230" y="1119527"/>
                  <a:ext cx="291600" cy="29496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C43CE71-7C97-B867-7C83-EBF56EEEE177}"/>
                    </a:ext>
                  </a:extLst>
                </p:cNvPr>
                <p:cNvSpPr/>
                <p:nvPr/>
              </p:nvSpPr>
              <p:spPr>
                <a:xfrm>
                  <a:off x="2911667" y="216411"/>
                  <a:ext cx="291600" cy="29496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161A7CE-D26D-13E0-5F2B-ED03B6DB44C3}"/>
                    </a:ext>
                  </a:extLst>
                </p:cNvPr>
                <p:cNvSpPr/>
                <p:nvPr/>
              </p:nvSpPr>
              <p:spPr>
                <a:xfrm>
                  <a:off x="2313235" y="2292320"/>
                  <a:ext cx="291600" cy="29496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0942864-37C0-CBA1-DDBD-B80036303812}"/>
                    </a:ext>
                  </a:extLst>
                </p:cNvPr>
                <p:cNvSpPr/>
                <p:nvPr/>
              </p:nvSpPr>
              <p:spPr>
                <a:xfrm>
                  <a:off x="3078256" y="1277744"/>
                  <a:ext cx="291600" cy="294966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9FC66116-1180-F08C-02E3-93FD103922B0}"/>
                    </a:ext>
                  </a:extLst>
                </p:cNvPr>
                <p:cNvSpPr/>
                <p:nvPr/>
              </p:nvSpPr>
              <p:spPr>
                <a:xfrm>
                  <a:off x="2309672" y="1573161"/>
                  <a:ext cx="291600" cy="294967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B3B160B-402E-A448-06D5-3D87012E472D}"/>
                    </a:ext>
                  </a:extLst>
                </p:cNvPr>
                <p:cNvCxnSpPr>
                  <a:cxnSpLocks/>
                  <a:stCxn id="57" idx="5"/>
                  <a:endCxn id="61" idx="1"/>
                </p:cNvCxnSpPr>
                <p:nvPr/>
              </p:nvCxnSpPr>
              <p:spPr>
                <a:xfrm rot="17643682" flipH="1">
                  <a:off x="2100046" y="1227349"/>
                  <a:ext cx="30410" cy="53295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1E84D35-E6E4-8AA9-1375-76DCE0424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7643682" flipH="1" flipV="1">
                  <a:off x="2640426" y="1395154"/>
                  <a:ext cx="409245" cy="36028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96" name="Straight Connector 4095">
                  <a:extLst>
                    <a:ext uri="{FF2B5EF4-FFF2-40B4-BE49-F238E27FC236}">
                      <a16:creationId xmlns:a16="http://schemas.microsoft.com/office/drawing/2014/main" id="{357B752E-A675-E5C4-D397-89E280CDC3E5}"/>
                    </a:ext>
                  </a:extLst>
                </p:cNvPr>
                <p:cNvCxnSpPr>
                  <a:cxnSpLocks/>
                  <a:stCxn id="61" idx="4"/>
                  <a:endCxn id="59" idx="0"/>
                </p:cNvCxnSpPr>
                <p:nvPr/>
              </p:nvCxnSpPr>
              <p:spPr>
                <a:xfrm rot="17643682" flipH="1">
                  <a:off x="2264313" y="1992122"/>
                  <a:ext cx="385882" cy="17620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C3FA5B1-DD4D-328A-7589-387C6A58F47B}"/>
                  </a:ext>
                </a:extLst>
              </p:cNvPr>
              <p:cNvSpPr/>
              <p:nvPr/>
            </p:nvSpPr>
            <p:spPr>
              <a:xfrm>
                <a:off x="8352026" y="1570420"/>
                <a:ext cx="925689" cy="428978"/>
              </a:xfrm>
              <a:custGeom>
                <a:avLst/>
                <a:gdLst>
                  <a:gd name="connsiteX0" fmla="*/ 0 w 925689"/>
                  <a:gd name="connsiteY0" fmla="*/ 428978 h 428978"/>
                  <a:gd name="connsiteX1" fmla="*/ 338666 w 925689"/>
                  <a:gd name="connsiteY1" fmla="*/ 158044 h 428978"/>
                  <a:gd name="connsiteX2" fmla="*/ 925689 w 925689"/>
                  <a:gd name="connsiteY2" fmla="*/ 0 h 428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5689" h="428978">
                    <a:moveTo>
                      <a:pt x="0" y="428978"/>
                    </a:moveTo>
                    <a:cubicBezTo>
                      <a:pt x="92192" y="329259"/>
                      <a:pt x="184385" y="229540"/>
                      <a:pt x="338666" y="158044"/>
                    </a:cubicBezTo>
                    <a:cubicBezTo>
                      <a:pt x="492947" y="86548"/>
                      <a:pt x="709318" y="43274"/>
                      <a:pt x="925689" y="0"/>
                    </a:cubicBezTo>
                  </a:path>
                </a:pathLst>
              </a:custGeom>
              <a:noFill/>
              <a:ln>
                <a:tailEnd type="arrow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B4C4836B-7CB8-2C01-63D1-02406137AB9A}"/>
                  </a:ext>
                </a:extLst>
              </p:cNvPr>
              <p:cNvSpPr/>
              <p:nvPr/>
            </p:nvSpPr>
            <p:spPr>
              <a:xfrm flipV="1">
                <a:off x="8388515" y="2250856"/>
                <a:ext cx="925689" cy="428978"/>
              </a:xfrm>
              <a:custGeom>
                <a:avLst/>
                <a:gdLst>
                  <a:gd name="connsiteX0" fmla="*/ 0 w 925689"/>
                  <a:gd name="connsiteY0" fmla="*/ 428978 h 428978"/>
                  <a:gd name="connsiteX1" fmla="*/ 338666 w 925689"/>
                  <a:gd name="connsiteY1" fmla="*/ 158044 h 428978"/>
                  <a:gd name="connsiteX2" fmla="*/ 925689 w 925689"/>
                  <a:gd name="connsiteY2" fmla="*/ 0 h 428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5689" h="428978">
                    <a:moveTo>
                      <a:pt x="0" y="428978"/>
                    </a:moveTo>
                    <a:cubicBezTo>
                      <a:pt x="92192" y="329259"/>
                      <a:pt x="184385" y="229540"/>
                      <a:pt x="338666" y="158044"/>
                    </a:cubicBezTo>
                    <a:cubicBezTo>
                      <a:pt x="492947" y="86548"/>
                      <a:pt x="709318" y="43274"/>
                      <a:pt x="925689" y="0"/>
                    </a:cubicBezTo>
                  </a:path>
                </a:pathLst>
              </a:custGeom>
              <a:noFill/>
              <a:ln>
                <a:tailEnd type="arrow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" name="Picture 52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44399538-C73B-EE0D-6734-4CB98270BC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36601" t="45175" r="43706" b="34227"/>
              <a:stretch/>
            </p:blipFill>
            <p:spPr>
              <a:xfrm>
                <a:off x="8713114" y="4052691"/>
                <a:ext cx="2156696" cy="1409953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543D3F-E7F4-0F78-70A0-4A013E7AE485}"/>
                  </a:ext>
                </a:extLst>
              </p:cNvPr>
              <p:cNvSpPr txBox="1"/>
              <p:nvPr/>
            </p:nvSpPr>
            <p:spPr>
              <a:xfrm>
                <a:off x="8054953" y="5681530"/>
                <a:ext cx="30787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Efficient energy absorption</a:t>
                </a:r>
              </a:p>
            </p:txBody>
          </p:sp>
          <p:pic>
            <p:nvPicPr>
              <p:cNvPr id="55" name="Picture 6" descr="Probing electrode/electrolyte interfaces in situ by X-ray spectroscopies:  old methods, new tricks. | Semantic Scholar">
                <a:extLst>
                  <a:ext uri="{FF2B5EF4-FFF2-40B4-BE49-F238E27FC236}">
                    <a16:creationId xmlns:a16="http://schemas.microsoft.com/office/drawing/2014/main" id="{6DE5A68F-7080-F4F6-73FE-0E98C069B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3"/>
              <a:stretch/>
            </p:blipFill>
            <p:spPr bwMode="auto">
              <a:xfrm>
                <a:off x="4455073" y="2582179"/>
                <a:ext cx="2660357" cy="21979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9A9E9D-00F6-FB33-2170-BF22DA38678E}"/>
                  </a:ext>
                </a:extLst>
              </p:cNvPr>
              <p:cNvSpPr txBox="1"/>
              <p:nvPr/>
            </p:nvSpPr>
            <p:spPr>
              <a:xfrm>
                <a:off x="4220474" y="4930925"/>
                <a:ext cx="39121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Energy storage and conversion</a:t>
                </a:r>
              </a:p>
            </p:txBody>
          </p:sp>
        </p:grpSp>
        <p:pic>
          <p:nvPicPr>
            <p:cNvPr id="1038" name="Picture 14" descr="Figure 3">
              <a:extLst>
                <a:ext uri="{FF2B5EF4-FFF2-40B4-BE49-F238E27FC236}">
                  <a16:creationId xmlns:a16="http://schemas.microsoft.com/office/drawing/2014/main" id="{DCA49011-5B1B-264A-E3A0-1A0368DF7F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6" t="8542" r="52744" b="55667"/>
            <a:stretch>
              <a:fillRect/>
            </a:stretch>
          </p:blipFill>
          <p:spPr bwMode="auto">
            <a:xfrm>
              <a:off x="1061106" y="3152667"/>
              <a:ext cx="2631286" cy="2454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C9882035-709B-2DC9-253D-DFA66519C39F}"/>
                </a:ext>
              </a:extLst>
            </p:cNvPr>
            <p:cNvSpPr txBox="1"/>
            <p:nvPr/>
          </p:nvSpPr>
          <p:spPr>
            <a:xfrm>
              <a:off x="1075266" y="5474662"/>
              <a:ext cx="3078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hlinkClick r:id="rId17"/>
                </a:rPr>
                <a:t>Nature Reviews Materials, 2016</a:t>
              </a:r>
              <a:endParaRPr lang="en-US" sz="1200" dirty="0"/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AB07F1F3-A371-04AC-8E03-6FFD6DB783DF}"/>
                </a:ext>
              </a:extLst>
            </p:cNvPr>
            <p:cNvSpPr txBox="1"/>
            <p:nvPr/>
          </p:nvSpPr>
          <p:spPr>
            <a:xfrm>
              <a:off x="9492403" y="5295293"/>
              <a:ext cx="30787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Courtesy Julia </a:t>
              </a:r>
              <a:r>
                <a:rPr lang="en-US" sz="1200" i="1" dirty="0" err="1"/>
                <a:t>Westermayr</a:t>
              </a:r>
              <a:endParaRPr lang="en-US" sz="1200" dirty="0"/>
            </a:p>
          </p:txBody>
        </p:sp>
        <p:sp>
          <p:nvSpPr>
            <p:cNvPr id="4117" name="TextBox 4116">
              <a:extLst>
                <a:ext uri="{FF2B5EF4-FFF2-40B4-BE49-F238E27FC236}">
                  <a16:creationId xmlns:a16="http://schemas.microsoft.com/office/drawing/2014/main" id="{E86FE9CE-D094-374B-082E-59806451F901}"/>
                </a:ext>
              </a:extLst>
            </p:cNvPr>
            <p:cNvSpPr txBox="1"/>
            <p:nvPr/>
          </p:nvSpPr>
          <p:spPr>
            <a:xfrm>
              <a:off x="6285052" y="4671816"/>
              <a:ext cx="82030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hlinkClick r:id="rId18"/>
                </a:rPr>
                <a:t>PCCP, 2015</a:t>
              </a:r>
              <a:endParaRPr lang="en-US" sz="1200" i="1" dirty="0"/>
            </a:p>
          </p:txBody>
        </p:sp>
        <p:sp>
          <p:nvSpPr>
            <p:cNvPr id="4118" name="TextBox 4117">
              <a:extLst>
                <a:ext uri="{FF2B5EF4-FFF2-40B4-BE49-F238E27FC236}">
                  <a16:creationId xmlns:a16="http://schemas.microsoft.com/office/drawing/2014/main" id="{EF667046-F0C2-EFB3-48DC-F8AF93511C3E}"/>
                </a:ext>
              </a:extLst>
            </p:cNvPr>
            <p:cNvSpPr txBox="1"/>
            <p:nvPr/>
          </p:nvSpPr>
          <p:spPr>
            <a:xfrm>
              <a:off x="824482" y="5725631"/>
              <a:ext cx="3912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New phases and memory</a:t>
              </a:r>
            </a:p>
          </p:txBody>
        </p:sp>
      </p:grpSp>
      <p:pic>
        <p:nvPicPr>
          <p:cNvPr id="6" name="Picture 5" descr="A colorful hexagon with numbers and circles&#10;&#10;Description automatically generated with medium confidence">
            <a:extLst>
              <a:ext uri="{FF2B5EF4-FFF2-40B4-BE49-F238E27FC236}">
                <a16:creationId xmlns:a16="http://schemas.microsoft.com/office/drawing/2014/main" id="{B11590AB-CBAC-9961-C8CA-78ABA0C30E49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9619" t="19617" r="36089"/>
          <a:stretch/>
        </p:blipFill>
        <p:spPr>
          <a:xfrm>
            <a:off x="810042" y="1271067"/>
            <a:ext cx="1495925" cy="1303420"/>
          </a:xfrm>
          <a:prstGeom prst="rect">
            <a:avLst/>
          </a:prstGeom>
        </p:spPr>
      </p:pic>
      <p:pic>
        <p:nvPicPr>
          <p:cNvPr id="10" name="Picture 8" descr="The band structure of an altermagnet.">
            <a:extLst>
              <a:ext uri="{FF2B5EF4-FFF2-40B4-BE49-F238E27FC236}">
                <a16:creationId xmlns:a16="http://schemas.microsoft.com/office/drawing/2014/main" id="{118A964C-4F90-7897-C797-11F154437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" r="2883"/>
          <a:stretch>
            <a:fillRect/>
          </a:stretch>
        </p:blipFill>
        <p:spPr bwMode="auto">
          <a:xfrm>
            <a:off x="2527109" y="1057332"/>
            <a:ext cx="1579314" cy="15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0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4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AF307D-D551-193F-967D-6F425B07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4B7B6-EEEC-48C2-B4B0-B87338468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179" y="1859948"/>
            <a:ext cx="1843023" cy="1833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F4447-8B92-0531-1853-FCF6A9B57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318" y="1864727"/>
            <a:ext cx="622320" cy="183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974CE-5EC7-AAEE-146A-F1689C9F9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5844" y="1859948"/>
            <a:ext cx="622320" cy="1833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FF9C9-2A17-05E0-C010-5667E8B63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6068" y="1859948"/>
            <a:ext cx="622320" cy="1833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4193E-80FC-B2EA-7541-033A2441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300190" y="3081384"/>
            <a:ext cx="622320" cy="18334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E5E79-BEAE-ADB5-C85B-41DE354D8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300190" y="3703705"/>
            <a:ext cx="622320" cy="1833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11F362-4C1D-FC54-0387-CD488E31D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8300190" y="4326026"/>
            <a:ext cx="622320" cy="1833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5A47BF-2475-8E7E-C52B-CFB3E14EB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300190" y="4946250"/>
            <a:ext cx="622320" cy="1833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3C85DF-43F3-201C-419E-16FC254677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26"/>
          <a:stretch/>
        </p:blipFill>
        <p:spPr>
          <a:xfrm>
            <a:off x="9530450" y="3686951"/>
            <a:ext cx="614518" cy="621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138F7-0DDD-F1B4-3E3B-240FB7170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9949" y="4302183"/>
            <a:ext cx="622320" cy="617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4B52B9-34A3-F9ED-F491-E07D1EFFCA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5844" y="4926729"/>
            <a:ext cx="628767" cy="623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BBAFD-E81F-6432-486F-F154A33362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5619" y="3684905"/>
            <a:ext cx="622320" cy="617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6359F6-FB4F-AEFA-F467-EC01BB915D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8188" y="4304614"/>
            <a:ext cx="622320" cy="617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FD5062-92C3-749C-44A4-77A6A67915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98279" y="5554239"/>
            <a:ext cx="620109" cy="6159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07F0EAD-DFE8-5A05-6C89-D4B10FC790EA}"/>
              </a:ext>
            </a:extLst>
          </p:cNvPr>
          <p:cNvGrpSpPr/>
          <p:nvPr/>
        </p:nvGrpSpPr>
        <p:grpSpPr>
          <a:xfrm>
            <a:off x="11396068" y="3684352"/>
            <a:ext cx="615988" cy="1877236"/>
            <a:chOff x="11396068" y="3684352"/>
            <a:chExt cx="615988" cy="18772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7FF6A87-E16B-0615-AB26-95B5001B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05250" y="3684352"/>
              <a:ext cx="603276" cy="18772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A1940-E1C7-33C0-DBE1-B07D9AAA3883}"/>
                </a:ext>
              </a:extLst>
            </p:cNvPr>
            <p:cNvCxnSpPr/>
            <p:nvPr/>
          </p:nvCxnSpPr>
          <p:spPr>
            <a:xfrm>
              <a:off x="11398279" y="430218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0E8388-7CF7-70FC-6C1C-36B8BA63FE0E}"/>
                </a:ext>
              </a:extLst>
            </p:cNvPr>
            <p:cNvCxnSpPr/>
            <p:nvPr/>
          </p:nvCxnSpPr>
          <p:spPr>
            <a:xfrm>
              <a:off x="11396068" y="491845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92CF727-81A8-9AAB-81B5-A3A5E10B3B69}"/>
              </a:ext>
            </a:extLst>
          </p:cNvPr>
          <p:cNvGrpSpPr/>
          <p:nvPr/>
        </p:nvGrpSpPr>
        <p:grpSpPr>
          <a:xfrm>
            <a:off x="10782291" y="3684905"/>
            <a:ext cx="623549" cy="1234737"/>
            <a:chOff x="10782291" y="3684905"/>
            <a:chExt cx="623549" cy="12347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3216C5-081A-9419-77DD-4A0E0139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83610" y="3684905"/>
              <a:ext cx="622230" cy="12347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3C68FC-7706-EF55-CA0B-AE7590BC878A}"/>
                </a:ext>
              </a:extLst>
            </p:cNvPr>
            <p:cNvCxnSpPr/>
            <p:nvPr/>
          </p:nvCxnSpPr>
          <p:spPr>
            <a:xfrm>
              <a:off x="10782291" y="430218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EF5100-29E6-5A12-FDB4-FB470CCA6561}"/>
              </a:ext>
            </a:extLst>
          </p:cNvPr>
          <p:cNvGrpSpPr/>
          <p:nvPr/>
        </p:nvGrpSpPr>
        <p:grpSpPr>
          <a:xfrm>
            <a:off x="9525428" y="4918453"/>
            <a:ext cx="1252514" cy="643135"/>
            <a:chOff x="9525428" y="4918453"/>
            <a:chExt cx="1252514" cy="6431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009B33C-5EA4-2226-F51B-67B5572D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9836090" y="4619737"/>
              <a:ext cx="631189" cy="12525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4A131E-069D-43D6-FF2F-851B928778A9}"/>
                </a:ext>
              </a:extLst>
            </p:cNvPr>
            <p:cNvCxnSpPr/>
            <p:nvPr/>
          </p:nvCxnSpPr>
          <p:spPr>
            <a:xfrm>
              <a:off x="10147748" y="4930400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72232E-FF16-E7B6-8B89-C9D7C3710FF6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0147748" y="4918453"/>
              <a:ext cx="3937" cy="643135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FA29AD0D-3207-6CF4-4E65-0A04410E93DF}"/>
              </a:ext>
            </a:extLst>
          </p:cNvPr>
          <p:cNvSpPr txBox="1">
            <a:spLocks/>
          </p:cNvSpPr>
          <p:nvPr/>
        </p:nvSpPr>
        <p:spPr>
          <a:xfrm>
            <a:off x="476569" y="2322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Pandora’s box of symmetries  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AE74C1E-BDD9-7C6E-6741-EB82946837A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3900" y="1801208"/>
            <a:ext cx="828363" cy="8652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C771F2-49D0-74D5-8ABD-3C3EC764DFC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70000"/>
            <a:lum bright="70000" contrast="-70000"/>
          </a:blip>
          <a:srcRect l="16809" t="16368" r="12715" b="23847"/>
          <a:stretch/>
        </p:blipFill>
        <p:spPr>
          <a:xfrm>
            <a:off x="1055067" y="1033536"/>
            <a:ext cx="1157103" cy="109880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1D37CE0-AC9C-0698-71B2-A94048879E1B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1120844" y="1473728"/>
            <a:ext cx="1539840" cy="1356555"/>
            <a:chOff x="1420762" y="707923"/>
            <a:chExt cx="2036826" cy="179438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D48773D-4B6D-AF0C-481D-EB5BCA1FCAF3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8297D66-18D0-5FE6-80CC-C93631C81B2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95D17CE-4FD3-9444-3808-C46A9DBB2AC9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8427DB-27AE-CB5B-5DA6-33A4B5ED16F2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C37905-42C5-3AAF-0473-EC8DDB1D0D16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1F4EE4-97D1-EF33-AE70-97A092101418}"/>
                </a:ext>
              </a:extLst>
            </p:cNvPr>
            <p:cNvCxnSpPr>
              <a:stCxn id="45" idx="4"/>
              <a:endCxn id="4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9504981-2DB1-577E-4E2C-6FEDE5711270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4D53CE-1AE6-8DAA-4E94-8CEF587DB32F}"/>
                </a:ext>
              </a:extLst>
            </p:cNvPr>
            <p:cNvCxnSpPr>
              <a:cxnSpLocks/>
              <a:endCxn id="4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5A9F40-B8DC-22B0-7C11-9B932FA61147}"/>
                </a:ext>
              </a:extLst>
            </p:cNvPr>
            <p:cNvCxnSpPr>
              <a:cxnSpLocks/>
              <a:stCxn id="49" idx="4"/>
              <a:endCxn id="4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35564F1-FA26-3DAB-ADD6-3BD40A20F9E4}"/>
              </a:ext>
            </a:extLst>
          </p:cNvPr>
          <p:cNvSpPr txBox="1"/>
          <p:nvPr/>
        </p:nvSpPr>
        <p:spPr>
          <a:xfrm>
            <a:off x="2191148" y="1685590"/>
            <a:ext cx="56982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54C2D0-04B7-43DF-2BD8-BF9AB4450451}"/>
              </a:ext>
            </a:extLst>
          </p:cNvPr>
          <p:cNvSpPr txBox="1"/>
          <p:nvPr/>
        </p:nvSpPr>
        <p:spPr>
          <a:xfrm>
            <a:off x="1423115" y="1417586"/>
            <a:ext cx="49711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097D6A-966D-5CD2-7DFD-B4E5584C86BF}"/>
              </a:ext>
            </a:extLst>
          </p:cNvPr>
          <p:cNvSpPr txBox="1"/>
          <p:nvPr/>
        </p:nvSpPr>
        <p:spPr>
          <a:xfrm>
            <a:off x="2146586" y="2551032"/>
            <a:ext cx="49711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42B7B0-CC0A-8482-A14F-316D3E32F7D3}"/>
              </a:ext>
            </a:extLst>
          </p:cNvPr>
          <p:cNvSpPr txBox="1"/>
          <p:nvPr/>
        </p:nvSpPr>
        <p:spPr>
          <a:xfrm>
            <a:off x="1197798" y="2258911"/>
            <a:ext cx="49711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CD9C04-C05D-6B98-AF39-CC768AC8A822}"/>
              </a:ext>
            </a:extLst>
          </p:cNvPr>
          <p:cNvSpPr txBox="1"/>
          <p:nvPr/>
        </p:nvSpPr>
        <p:spPr>
          <a:xfrm>
            <a:off x="1663454" y="2059632"/>
            <a:ext cx="41054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64911C6-F5C8-D6F9-D57A-81541BDCEB4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33987">
            <a:off x="1405183" y="1818651"/>
            <a:ext cx="828363" cy="865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2CADA2-762E-BF0E-F0DC-978CA2548B33}"/>
                  </a:ext>
                </a:extLst>
              </p:cNvPr>
              <p:cNvSpPr txBox="1"/>
              <p:nvPr/>
            </p:nvSpPr>
            <p:spPr>
              <a:xfrm>
                <a:off x="3129273" y="1431170"/>
                <a:ext cx="2028697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A2CADA2-762E-BF0E-F0DC-978CA2548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273" y="1431170"/>
                <a:ext cx="2028697" cy="284437"/>
              </a:xfrm>
              <a:prstGeom prst="rect">
                <a:avLst/>
              </a:prstGeom>
              <a:blipFill>
                <a:blip r:embed="rId18"/>
                <a:stretch>
                  <a:fillRect t="-156522" r="-3106" b="-2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4CDDA6F-7DE8-23C2-6500-F141C68A3356}"/>
              </a:ext>
            </a:extLst>
          </p:cNvPr>
          <p:cNvGrpSpPr/>
          <p:nvPr/>
        </p:nvGrpSpPr>
        <p:grpSpPr>
          <a:xfrm>
            <a:off x="9560862" y="1273236"/>
            <a:ext cx="568242" cy="615504"/>
            <a:chOff x="9560862" y="1273236"/>
            <a:chExt cx="568242" cy="61550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EC4C2E1-D9DD-2582-B3F5-F2E7C793EEA5}"/>
                </a:ext>
              </a:extLst>
            </p:cNvPr>
            <p:cNvSpPr txBox="1"/>
            <p:nvPr/>
          </p:nvSpPr>
          <p:spPr>
            <a:xfrm>
              <a:off x="9634373" y="1580963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1B5541-163F-92E0-1BB6-0000D486125B}"/>
                </a:ext>
              </a:extLst>
            </p:cNvPr>
            <p:cNvSpPr txBox="1"/>
            <p:nvPr/>
          </p:nvSpPr>
          <p:spPr>
            <a:xfrm>
              <a:off x="9560862" y="1273236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H1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2BE7D6C-1F1B-8A93-CF17-3AE5CA7E7663}"/>
              </a:ext>
            </a:extLst>
          </p:cNvPr>
          <p:cNvGrpSpPr/>
          <p:nvPr/>
        </p:nvGrpSpPr>
        <p:grpSpPr>
          <a:xfrm>
            <a:off x="10840356" y="1259688"/>
            <a:ext cx="531947" cy="632895"/>
            <a:chOff x="10840356" y="1259688"/>
            <a:chExt cx="531947" cy="63289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6C9F254-9BD6-E5C6-7D53-870DEDAB1099}"/>
                </a:ext>
              </a:extLst>
            </p:cNvPr>
            <p:cNvSpPr txBox="1"/>
            <p:nvPr/>
          </p:nvSpPr>
          <p:spPr>
            <a:xfrm>
              <a:off x="10862927" y="1584806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D772CB9-ECA2-8EDB-9A22-CFFD7CA5A1EE}"/>
                </a:ext>
              </a:extLst>
            </p:cNvPr>
            <p:cNvSpPr txBox="1"/>
            <p:nvPr/>
          </p:nvSpPr>
          <p:spPr>
            <a:xfrm>
              <a:off x="10840356" y="1259688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H3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43344FA-F59D-2241-C1EB-70C738A36E65}"/>
              </a:ext>
            </a:extLst>
          </p:cNvPr>
          <p:cNvGrpSpPr/>
          <p:nvPr/>
        </p:nvGrpSpPr>
        <p:grpSpPr>
          <a:xfrm>
            <a:off x="11444044" y="1259687"/>
            <a:ext cx="564482" cy="635989"/>
            <a:chOff x="11444044" y="1259687"/>
            <a:chExt cx="564482" cy="63598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51BDD0A-D4E5-38B1-485A-8554E21B4F05}"/>
                </a:ext>
              </a:extLst>
            </p:cNvPr>
            <p:cNvSpPr txBox="1"/>
            <p:nvPr/>
          </p:nvSpPr>
          <p:spPr>
            <a:xfrm>
              <a:off x="11513795" y="1587899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8DDDBCC-B4A6-4203-5419-A25CEF5CB435}"/>
                </a:ext>
              </a:extLst>
            </p:cNvPr>
            <p:cNvSpPr txBox="1"/>
            <p:nvPr/>
          </p:nvSpPr>
          <p:spPr>
            <a:xfrm>
              <a:off x="11444044" y="1259687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H4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E7425B2-EF84-AD67-7ECC-6B118F9F04CB}"/>
              </a:ext>
            </a:extLst>
          </p:cNvPr>
          <p:cNvGrpSpPr/>
          <p:nvPr/>
        </p:nvGrpSpPr>
        <p:grpSpPr>
          <a:xfrm>
            <a:off x="6866573" y="3761334"/>
            <a:ext cx="934798" cy="461665"/>
            <a:chOff x="6866573" y="3761334"/>
            <a:chExt cx="934798" cy="461665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6DD052D-F535-A92C-DF74-4C31C3249CD9}"/>
                </a:ext>
              </a:extLst>
            </p:cNvPr>
            <p:cNvSpPr txBox="1"/>
            <p:nvPr/>
          </p:nvSpPr>
          <p:spPr>
            <a:xfrm>
              <a:off x="7306640" y="3831094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C01D7F3-5120-90E0-2394-1387DC003D97}"/>
                </a:ext>
              </a:extLst>
            </p:cNvPr>
            <p:cNvSpPr txBox="1"/>
            <p:nvPr/>
          </p:nvSpPr>
          <p:spPr>
            <a:xfrm>
              <a:off x="6866573" y="3761334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H1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8A99A3C-3492-2FD3-201A-5D611E99E27B}"/>
              </a:ext>
            </a:extLst>
          </p:cNvPr>
          <p:cNvGrpSpPr/>
          <p:nvPr/>
        </p:nvGrpSpPr>
        <p:grpSpPr>
          <a:xfrm>
            <a:off x="6874967" y="5066064"/>
            <a:ext cx="957042" cy="461665"/>
            <a:chOff x="6874967" y="5066064"/>
            <a:chExt cx="957042" cy="4616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662BE8C-5CA0-2A67-FE8A-7CDD36DAD75A}"/>
                </a:ext>
              </a:extLst>
            </p:cNvPr>
            <p:cNvSpPr txBox="1"/>
            <p:nvPr/>
          </p:nvSpPr>
          <p:spPr>
            <a:xfrm>
              <a:off x="7337278" y="5126856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4354E3E-F709-27B6-75EA-73118EC9C787}"/>
                </a:ext>
              </a:extLst>
            </p:cNvPr>
            <p:cNvSpPr txBox="1"/>
            <p:nvPr/>
          </p:nvSpPr>
          <p:spPr>
            <a:xfrm>
              <a:off x="6874967" y="5066064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H3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D872AD3-C0BE-9226-A825-49338E0603F2}"/>
              </a:ext>
            </a:extLst>
          </p:cNvPr>
          <p:cNvGrpSpPr/>
          <p:nvPr/>
        </p:nvGrpSpPr>
        <p:grpSpPr>
          <a:xfrm>
            <a:off x="6909164" y="5742742"/>
            <a:ext cx="922845" cy="461665"/>
            <a:chOff x="6909164" y="5742742"/>
            <a:chExt cx="922845" cy="461665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99A1CCD-2405-6038-386A-345D6993ED68}"/>
                </a:ext>
              </a:extLst>
            </p:cNvPr>
            <p:cNvSpPr txBox="1"/>
            <p:nvPr/>
          </p:nvSpPr>
          <p:spPr>
            <a:xfrm>
              <a:off x="7337278" y="5771464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B6CA086-E416-56E9-D8F0-5C5A391E9876}"/>
                </a:ext>
              </a:extLst>
            </p:cNvPr>
            <p:cNvSpPr txBox="1"/>
            <p:nvPr/>
          </p:nvSpPr>
          <p:spPr>
            <a:xfrm>
              <a:off x="6909164" y="5742742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H4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A8BCBAA-71D4-DC02-F6CA-C87A5ED459FF}"/>
              </a:ext>
            </a:extLst>
          </p:cNvPr>
          <p:cNvGrpSpPr/>
          <p:nvPr/>
        </p:nvGrpSpPr>
        <p:grpSpPr>
          <a:xfrm>
            <a:off x="10147579" y="1277969"/>
            <a:ext cx="583237" cy="597935"/>
            <a:chOff x="10147579" y="1277969"/>
            <a:chExt cx="583237" cy="59793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85CD56A-F0B2-8E98-63E6-BD6F13C554B7}"/>
                </a:ext>
              </a:extLst>
            </p:cNvPr>
            <p:cNvSpPr txBox="1"/>
            <p:nvPr/>
          </p:nvSpPr>
          <p:spPr>
            <a:xfrm>
              <a:off x="10236085" y="1568127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4100DD3-E03C-C2B4-5A08-1DAF7454F90B}"/>
                </a:ext>
              </a:extLst>
            </p:cNvPr>
            <p:cNvSpPr txBox="1"/>
            <p:nvPr/>
          </p:nvSpPr>
          <p:spPr>
            <a:xfrm>
              <a:off x="10147579" y="1277969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A557E32-7ABB-1B37-C697-21F366DEE7E0}"/>
              </a:ext>
            </a:extLst>
          </p:cNvPr>
          <p:cNvGrpSpPr/>
          <p:nvPr/>
        </p:nvGrpSpPr>
        <p:grpSpPr>
          <a:xfrm>
            <a:off x="6874968" y="4428791"/>
            <a:ext cx="962027" cy="461665"/>
            <a:chOff x="6874968" y="4428791"/>
            <a:chExt cx="962027" cy="46166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412092B-538E-CA80-C4A9-0A26F8B899A8}"/>
                </a:ext>
              </a:extLst>
            </p:cNvPr>
            <p:cNvSpPr txBox="1"/>
            <p:nvPr/>
          </p:nvSpPr>
          <p:spPr>
            <a:xfrm>
              <a:off x="7342264" y="4510970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4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9FBD0E4-55F5-B69A-B2AB-7ECF161021AA}"/>
                </a:ext>
              </a:extLst>
            </p:cNvPr>
            <p:cNvSpPr txBox="1"/>
            <p:nvPr/>
          </p:nvSpPr>
          <p:spPr>
            <a:xfrm>
              <a:off x="6874968" y="4428791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H2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2016B0F-A834-85D2-42DD-482B44B487FE}"/>
              </a:ext>
            </a:extLst>
          </p:cNvPr>
          <p:cNvGrpSpPr/>
          <p:nvPr/>
        </p:nvGrpSpPr>
        <p:grpSpPr>
          <a:xfrm>
            <a:off x="9526829" y="5547909"/>
            <a:ext cx="1877785" cy="627960"/>
            <a:chOff x="9526829" y="5547909"/>
            <a:chExt cx="1877785" cy="62796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C42D62-22D0-571C-2139-81301476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10157740" y="4916998"/>
              <a:ext cx="615963" cy="1877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08B9E0E-59AE-EE42-BDDB-3ECB4F82D050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944" y="5561588"/>
              <a:ext cx="0" cy="61254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170D65D-1542-7FFA-D9FF-31533E2824D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269" y="5563321"/>
              <a:ext cx="0" cy="61254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B440437-0558-1707-918F-3C69ABAAC7E0}"/>
              </a:ext>
            </a:extLst>
          </p:cNvPr>
          <p:cNvGrpSpPr/>
          <p:nvPr/>
        </p:nvGrpSpPr>
        <p:grpSpPr>
          <a:xfrm>
            <a:off x="10140320" y="1857561"/>
            <a:ext cx="641971" cy="1828408"/>
            <a:chOff x="10140320" y="1857561"/>
            <a:chExt cx="641971" cy="1828408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B883FA5-6A74-D9C4-AB15-FA31E678F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145954" y="1857561"/>
              <a:ext cx="622321" cy="1828408"/>
            </a:xfrm>
            <a:prstGeom prst="rect">
              <a:avLst/>
            </a:prstGeom>
          </p:spPr>
        </p:pic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C87A86-CF44-6C19-37E2-01C09E08566C}"/>
                </a:ext>
              </a:extLst>
            </p:cNvPr>
            <p:cNvCxnSpPr>
              <a:cxnSpLocks/>
            </p:cNvCxnSpPr>
            <p:nvPr/>
          </p:nvCxnSpPr>
          <p:spPr>
            <a:xfrm>
              <a:off x="10154174" y="3080013"/>
              <a:ext cx="627955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9BFEDE-4782-695B-747D-AC033D19D4E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0320" y="2477605"/>
              <a:ext cx="641971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F4B1E46-5603-F3A6-3ED6-37C826EED874}"/>
              </a:ext>
            </a:extLst>
          </p:cNvPr>
          <p:cNvCxnSpPr>
            <a:cxnSpLocks/>
          </p:cNvCxnSpPr>
          <p:nvPr/>
        </p:nvCxnSpPr>
        <p:spPr>
          <a:xfrm>
            <a:off x="10140320" y="1872022"/>
            <a:ext cx="627955" cy="0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904C8F6-C8C6-73A0-AF4F-4D6DCD0D24A9}"/>
              </a:ext>
            </a:extLst>
          </p:cNvPr>
          <p:cNvGrpSpPr/>
          <p:nvPr/>
        </p:nvGrpSpPr>
        <p:grpSpPr>
          <a:xfrm>
            <a:off x="6874967" y="1234891"/>
            <a:ext cx="2688660" cy="2306283"/>
            <a:chOff x="6874967" y="1234891"/>
            <a:chExt cx="2688660" cy="2306283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4A920C5-3A50-4B43-C1E4-C265F9EB0CBA}"/>
                </a:ext>
              </a:extLst>
            </p:cNvPr>
            <p:cNvSpPr txBox="1"/>
            <p:nvPr/>
          </p:nvSpPr>
          <p:spPr>
            <a:xfrm>
              <a:off x="7732067" y="1550924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4D5E20-952E-0636-463F-046987094116}"/>
                </a:ext>
              </a:extLst>
            </p:cNvPr>
            <p:cNvSpPr txBox="1"/>
            <p:nvPr/>
          </p:nvSpPr>
          <p:spPr>
            <a:xfrm>
              <a:off x="7310440" y="1962589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9E1E9E-0990-4770-4B94-B8AD33D49EF5}"/>
                </a:ext>
              </a:extLst>
            </p:cNvPr>
            <p:cNvSpPr txBox="1"/>
            <p:nvPr/>
          </p:nvSpPr>
          <p:spPr>
            <a:xfrm>
              <a:off x="8369772" y="1550923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BF876B7-BA09-8C85-0094-FA8480E3E84A}"/>
                </a:ext>
              </a:extLst>
            </p:cNvPr>
            <p:cNvSpPr txBox="1"/>
            <p:nvPr/>
          </p:nvSpPr>
          <p:spPr>
            <a:xfrm>
              <a:off x="7309084" y="2571855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16AD0D-D312-2702-258E-CD158E85CFCC}"/>
                </a:ext>
              </a:extLst>
            </p:cNvPr>
            <p:cNvSpPr txBox="1"/>
            <p:nvPr/>
          </p:nvSpPr>
          <p:spPr>
            <a:xfrm>
              <a:off x="9030788" y="1549100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z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C137635-A7BA-A472-9011-59CDC33384CE}"/>
                </a:ext>
              </a:extLst>
            </p:cNvPr>
            <p:cNvSpPr txBox="1"/>
            <p:nvPr/>
          </p:nvSpPr>
          <p:spPr>
            <a:xfrm>
              <a:off x="7309083" y="3186609"/>
              <a:ext cx="494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2p</a:t>
              </a:r>
              <a:r>
                <a:rPr lang="en-US" sz="1400" baseline="-250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z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180C6C4-95CB-8F71-CF9E-FAAF4BDD533B}"/>
                </a:ext>
              </a:extLst>
            </p:cNvPr>
            <p:cNvSpPr txBox="1"/>
            <p:nvPr/>
          </p:nvSpPr>
          <p:spPr>
            <a:xfrm>
              <a:off x="7789503" y="1235963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B42DCA-A87A-31B6-91C5-8B4EABCE8CF2}"/>
                </a:ext>
              </a:extLst>
            </p:cNvPr>
            <p:cNvSpPr txBox="1"/>
            <p:nvPr/>
          </p:nvSpPr>
          <p:spPr>
            <a:xfrm>
              <a:off x="8416102" y="1234891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4D69FB4-FD6B-7AB5-C16D-9C6E4B8DC7D3}"/>
                </a:ext>
              </a:extLst>
            </p:cNvPr>
            <p:cNvSpPr txBox="1"/>
            <p:nvPr/>
          </p:nvSpPr>
          <p:spPr>
            <a:xfrm>
              <a:off x="9031680" y="1244370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02A6C96-65B5-41BB-375F-E46AD02BF14F}"/>
                </a:ext>
              </a:extLst>
            </p:cNvPr>
            <p:cNvSpPr txBox="1"/>
            <p:nvPr/>
          </p:nvSpPr>
          <p:spPr>
            <a:xfrm>
              <a:off x="6904102" y="1917928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3A91BA9-2F84-BBA1-2D16-2CEBA0CB7557}"/>
                </a:ext>
              </a:extLst>
            </p:cNvPr>
            <p:cNvSpPr txBox="1"/>
            <p:nvPr/>
          </p:nvSpPr>
          <p:spPr>
            <a:xfrm>
              <a:off x="6875616" y="2487040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D3E18B6-0F0E-F8AD-0BE0-DA49D22F5EDE}"/>
                </a:ext>
              </a:extLst>
            </p:cNvPr>
            <p:cNvSpPr txBox="1"/>
            <p:nvPr/>
          </p:nvSpPr>
          <p:spPr>
            <a:xfrm>
              <a:off x="6874967" y="3079509"/>
              <a:ext cx="531947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C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BD0E705-B1C6-E1F3-4374-66A4075428CA}"/>
              </a:ext>
            </a:extLst>
          </p:cNvPr>
          <p:cNvSpPr txBox="1"/>
          <p:nvPr/>
        </p:nvSpPr>
        <p:spPr>
          <a:xfrm>
            <a:off x="7694624" y="875171"/>
            <a:ext cx="412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Size &amp; values depend on the basis set 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C3327D6-4378-EA08-5AF4-D5DB07BE1FD8}"/>
              </a:ext>
            </a:extLst>
          </p:cNvPr>
          <p:cNvCxnSpPr>
            <a:cxnSpLocks/>
          </p:cNvCxnSpPr>
          <p:nvPr/>
        </p:nvCxnSpPr>
        <p:spPr>
          <a:xfrm>
            <a:off x="7650884" y="1823217"/>
            <a:ext cx="4437255" cy="4436505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228604-A2FF-EE0B-4247-3145ED24CB37}"/>
                  </a:ext>
                </a:extLst>
              </p:cNvPr>
              <p:cNvSpPr txBox="1"/>
              <p:nvPr/>
            </p:nvSpPr>
            <p:spPr>
              <a:xfrm>
                <a:off x="5423315" y="1438393"/>
                <a:ext cx="2022285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𝑛𝑙𝑚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228604-A2FF-EE0B-4247-3145ED24C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15" y="1438393"/>
                <a:ext cx="2022285" cy="284437"/>
              </a:xfrm>
              <a:prstGeom prst="rect">
                <a:avLst/>
              </a:prstGeom>
              <a:blipFill>
                <a:blip r:embed="rId20"/>
                <a:stretch>
                  <a:fillRect t="-156522" r="-375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894F498-D069-679A-B9A2-1DB88239A5D5}"/>
                  </a:ext>
                </a:extLst>
              </p:cNvPr>
              <p:cNvSpPr txBox="1"/>
              <p:nvPr/>
            </p:nvSpPr>
            <p:spPr>
              <a:xfrm>
                <a:off x="5190722" y="1426053"/>
                <a:ext cx="219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894F498-D069-679A-B9A2-1DB88239A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22" y="1426053"/>
                <a:ext cx="219612" cy="276999"/>
              </a:xfrm>
              <a:prstGeom prst="rect">
                <a:avLst/>
              </a:prstGeom>
              <a:blipFill>
                <a:blip r:embed="rId21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F8306D2C-C8B3-C356-8545-C12A5EA64CAB}"/>
              </a:ext>
            </a:extLst>
          </p:cNvPr>
          <p:cNvSpPr txBox="1"/>
          <p:nvPr/>
        </p:nvSpPr>
        <p:spPr>
          <a:xfrm>
            <a:off x="311243" y="6150114"/>
            <a:ext cx="4133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Irreducible O(3) representation of each block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0C3A9F-DB41-BC32-DE39-FE88B29E45F2}"/>
              </a:ext>
            </a:extLst>
          </p:cNvPr>
          <p:cNvSpPr txBox="1"/>
          <p:nvPr/>
        </p:nvSpPr>
        <p:spPr>
          <a:xfrm>
            <a:off x="249833" y="5704349"/>
            <a:ext cx="360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</a:t>
            </a:r>
            <a:r>
              <a:rPr kumimoji="0" lang="en-CH" sz="18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aptured by spherical harmonics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114CA3-62CD-E91F-B59C-49B669C1E368}"/>
              </a:ext>
            </a:extLst>
          </p:cNvPr>
          <p:cNvSpPr/>
          <p:nvPr/>
        </p:nvSpPr>
        <p:spPr>
          <a:xfrm>
            <a:off x="103861" y="3643644"/>
            <a:ext cx="3999948" cy="1902784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6BA1EE-9931-D345-326B-77E8D1A7B2E3}"/>
              </a:ext>
            </a:extLst>
          </p:cNvPr>
          <p:cNvSpPr/>
          <p:nvPr/>
        </p:nvSpPr>
        <p:spPr>
          <a:xfrm>
            <a:off x="229442" y="4333620"/>
            <a:ext cx="1402563" cy="532992"/>
          </a:xfrm>
          <a:prstGeom prst="rect">
            <a:avLst/>
          </a:prstGeom>
          <a:solidFill>
            <a:srgbClr val="FF79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8D3E2C6-187A-EA67-D89A-737A6304CDDF}"/>
              </a:ext>
            </a:extLst>
          </p:cNvPr>
          <p:cNvSpPr/>
          <p:nvPr/>
        </p:nvSpPr>
        <p:spPr>
          <a:xfrm>
            <a:off x="232956" y="4953139"/>
            <a:ext cx="2404004" cy="532992"/>
          </a:xfrm>
          <a:prstGeom prst="rect">
            <a:avLst/>
          </a:prstGeom>
          <a:solidFill>
            <a:srgbClr val="807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469A95-2F2B-2C23-2758-109416532031}"/>
              </a:ext>
            </a:extLst>
          </p:cNvPr>
          <p:cNvSpPr/>
          <p:nvPr/>
        </p:nvSpPr>
        <p:spPr>
          <a:xfrm>
            <a:off x="232965" y="3714101"/>
            <a:ext cx="470311" cy="532992"/>
          </a:xfrm>
          <a:prstGeom prst="rect">
            <a:avLst/>
          </a:prstGeom>
          <a:solidFill>
            <a:srgbClr val="BCBC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F80906-9E01-906A-7E20-E946CEE4D4C6}"/>
              </a:ext>
            </a:extLst>
          </p:cNvPr>
          <p:cNvCxnSpPr/>
          <p:nvPr/>
        </p:nvCxnSpPr>
        <p:spPr>
          <a:xfrm>
            <a:off x="703276" y="4333620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3014DF-61C2-BF6C-EF6A-50BA13C06C56}"/>
              </a:ext>
            </a:extLst>
          </p:cNvPr>
          <p:cNvCxnSpPr/>
          <p:nvPr/>
        </p:nvCxnSpPr>
        <p:spPr>
          <a:xfrm>
            <a:off x="1156094" y="4333620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36DEF00-ECF7-9AD0-1618-E4DE4CCA609A}"/>
              </a:ext>
            </a:extLst>
          </p:cNvPr>
          <p:cNvCxnSpPr/>
          <p:nvPr/>
        </p:nvCxnSpPr>
        <p:spPr>
          <a:xfrm>
            <a:off x="703276" y="4953139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3223E41-2129-7FDB-60A6-664590A473F4}"/>
              </a:ext>
            </a:extLst>
          </p:cNvPr>
          <p:cNvCxnSpPr/>
          <p:nvPr/>
        </p:nvCxnSpPr>
        <p:spPr>
          <a:xfrm>
            <a:off x="2133832" y="4953139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F19F3F-D911-C2C7-B350-CF9C4B429A16}"/>
              </a:ext>
            </a:extLst>
          </p:cNvPr>
          <p:cNvCxnSpPr/>
          <p:nvPr/>
        </p:nvCxnSpPr>
        <p:spPr>
          <a:xfrm>
            <a:off x="1164641" y="4953139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376045-6B1B-E955-71E7-09649EECDD24}"/>
              </a:ext>
            </a:extLst>
          </p:cNvPr>
          <p:cNvCxnSpPr/>
          <p:nvPr/>
        </p:nvCxnSpPr>
        <p:spPr>
          <a:xfrm>
            <a:off x="1628039" y="4953139"/>
            <a:ext cx="0" cy="53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91B2467-0CBB-E30F-9562-30A8BBC0CC7C}"/>
              </a:ext>
            </a:extLst>
          </p:cNvPr>
          <p:cNvCxnSpPr>
            <a:cxnSpLocks/>
          </p:cNvCxnSpPr>
          <p:nvPr/>
        </p:nvCxnSpPr>
        <p:spPr>
          <a:xfrm flipH="1">
            <a:off x="3664845" y="4511052"/>
            <a:ext cx="949279" cy="396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F2E7889-E51E-ADD6-D185-FCB1251E4A96}"/>
              </a:ext>
            </a:extLst>
          </p:cNvPr>
          <p:cNvGrpSpPr/>
          <p:nvPr/>
        </p:nvGrpSpPr>
        <p:grpSpPr>
          <a:xfrm>
            <a:off x="4391311" y="3256103"/>
            <a:ext cx="1563209" cy="1475062"/>
            <a:chOff x="3606943" y="2203500"/>
            <a:chExt cx="1563209" cy="1475062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7B1EFBD-D8F5-1F69-9C3D-CD34FE0F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088" r="1088"/>
            <a:stretch/>
          </p:blipFill>
          <p:spPr>
            <a:xfrm>
              <a:off x="4113046" y="2722493"/>
              <a:ext cx="917006" cy="910241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25ACF4D-BF4D-1256-3885-D9B6E096BFFF}"/>
                </a:ext>
              </a:extLst>
            </p:cNvPr>
            <p:cNvSpPr txBox="1"/>
            <p:nvPr/>
          </p:nvSpPr>
          <p:spPr>
            <a:xfrm>
              <a:off x="4329407" y="2203500"/>
              <a:ext cx="61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2p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E61C7C-AC3E-047B-1D31-0B061AD0B4A1}"/>
                </a:ext>
              </a:extLst>
            </p:cNvPr>
            <p:cNvSpPr txBox="1"/>
            <p:nvPr/>
          </p:nvSpPr>
          <p:spPr>
            <a:xfrm rot="16200000">
              <a:off x="3485228" y="2900214"/>
              <a:ext cx="612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2p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1D0924C-4350-B01F-8EAB-3C7EDEA63E68}"/>
                </a:ext>
              </a:extLst>
            </p:cNvPr>
            <p:cNvSpPr txBox="1"/>
            <p:nvPr/>
          </p:nvSpPr>
          <p:spPr>
            <a:xfrm>
              <a:off x="4036214" y="2441835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297E1D2-BFF9-D8A9-1A7A-7C1A903589E0}"/>
                </a:ext>
              </a:extLst>
            </p:cNvPr>
            <p:cNvSpPr txBox="1"/>
            <p:nvPr/>
          </p:nvSpPr>
          <p:spPr>
            <a:xfrm>
              <a:off x="3802945" y="2699158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C27A347-C8FA-C869-302D-BDEC1171B363}"/>
                </a:ext>
              </a:extLst>
            </p:cNvPr>
            <p:cNvSpPr txBox="1"/>
            <p:nvPr/>
          </p:nvSpPr>
          <p:spPr>
            <a:xfrm>
              <a:off x="4728263" y="2441049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9968C83-325F-5C63-8976-D03CA08087B6}"/>
                </a:ext>
              </a:extLst>
            </p:cNvPr>
            <p:cNvSpPr txBox="1"/>
            <p:nvPr/>
          </p:nvSpPr>
          <p:spPr>
            <a:xfrm>
              <a:off x="3855955" y="3309230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D511DD-FF89-C5F7-2AAB-C72603635D29}"/>
                </a:ext>
              </a:extLst>
            </p:cNvPr>
            <p:cNvSpPr txBox="1"/>
            <p:nvPr/>
          </p:nvSpPr>
          <p:spPr>
            <a:xfrm>
              <a:off x="4457202" y="2441049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BFFC4D-12EE-0C65-6315-BED95852A551}"/>
                </a:ext>
              </a:extLst>
            </p:cNvPr>
            <p:cNvSpPr txBox="1"/>
            <p:nvPr/>
          </p:nvSpPr>
          <p:spPr>
            <a:xfrm>
              <a:off x="3862695" y="3014616"/>
              <a:ext cx="441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8EDFEFB-EB4A-D9BD-4CD4-68B78775C208}"/>
                </a:ext>
              </a:extLst>
            </p:cNvPr>
            <p:cNvSpPr/>
            <p:nvPr/>
          </p:nvSpPr>
          <p:spPr>
            <a:xfrm>
              <a:off x="3737113" y="2441049"/>
              <a:ext cx="339786" cy="2814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3B1D52B-612B-8D01-DA5E-D8A260116780}"/>
                    </a:ext>
                  </a:extLst>
                </p:cNvPr>
                <p:cNvSpPr txBox="1"/>
                <p:nvPr/>
              </p:nvSpPr>
              <p:spPr>
                <a:xfrm>
                  <a:off x="3726771" y="2583148"/>
                  <a:ext cx="373681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E9AEC09B-3844-60B1-EB61-9A6287F14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771" y="2583148"/>
                  <a:ext cx="373681" cy="2462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B36C295-EE2D-A361-0751-4C580804EBFA}"/>
                    </a:ext>
                  </a:extLst>
                </p:cNvPr>
                <p:cNvSpPr txBox="1"/>
                <p:nvPr/>
              </p:nvSpPr>
              <p:spPr>
                <a:xfrm>
                  <a:off x="3845697" y="2393632"/>
                  <a:ext cx="35909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1000" dirty="0"/>
                    <a:t>’</a:t>
                  </a:r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40935648-7A58-ADFC-DEAE-631B7D3EC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697" y="2393632"/>
                  <a:ext cx="359095" cy="246221"/>
                </a:xfrm>
                <a:prstGeom prst="rect">
                  <a:avLst/>
                </a:prstGeom>
                <a:blipFill>
                  <a:blip r:embed="rId2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CA5D81-924B-32B4-5B2B-CE90EE26E69A}"/>
                </a:ext>
              </a:extLst>
            </p:cNvPr>
            <p:cNvCxnSpPr/>
            <p:nvPr/>
          </p:nvCxnSpPr>
          <p:spPr>
            <a:xfrm>
              <a:off x="3743195" y="2445393"/>
              <a:ext cx="320120" cy="268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Oval 169">
            <a:extLst>
              <a:ext uri="{FF2B5EF4-FFF2-40B4-BE49-F238E27FC236}">
                <a16:creationId xmlns:a16="http://schemas.microsoft.com/office/drawing/2014/main" id="{15BAD41D-2EC0-5587-AD69-A5718776E3E0}"/>
              </a:ext>
            </a:extLst>
          </p:cNvPr>
          <p:cNvSpPr/>
          <p:nvPr/>
        </p:nvSpPr>
        <p:spPr>
          <a:xfrm rot="10800000">
            <a:off x="7659924" y="1782500"/>
            <a:ext cx="2023033" cy="2023691"/>
          </a:xfrm>
          <a:prstGeom prst="ellipse">
            <a:avLst/>
          </a:prstGeom>
          <a:noFill/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6346ABE-8E01-1C51-F7BA-0582F78CF828}"/>
              </a:ext>
            </a:extLst>
          </p:cNvPr>
          <p:cNvCxnSpPr>
            <a:cxnSpLocks/>
          </p:cNvCxnSpPr>
          <p:nvPr/>
        </p:nvCxnSpPr>
        <p:spPr>
          <a:xfrm flipH="1">
            <a:off x="5937773" y="2966372"/>
            <a:ext cx="1707786" cy="1027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3" name="Picture 182" descr="Diagram&#10;&#10;Description automatically generated">
            <a:extLst>
              <a:ext uri="{FF2B5EF4-FFF2-40B4-BE49-F238E27FC236}">
                <a16:creationId xmlns:a16="http://schemas.microsoft.com/office/drawing/2014/main" id="{673992F7-60B6-2E2F-21B5-28EE7463F37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4604" r="50507" b="28474"/>
          <a:stretch/>
        </p:blipFill>
        <p:spPr>
          <a:xfrm>
            <a:off x="4500119" y="5248191"/>
            <a:ext cx="574848" cy="526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3F673EE-7811-D969-C354-1BDF6B908E35}"/>
                  </a:ext>
                </a:extLst>
              </p:cNvPr>
              <p:cNvSpPr txBox="1"/>
              <p:nvPr/>
            </p:nvSpPr>
            <p:spPr>
              <a:xfrm>
                <a:off x="4664800" y="4722979"/>
                <a:ext cx="1595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43F673EE-7811-D969-C354-1BDF6B908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800" y="4722979"/>
                <a:ext cx="1595643" cy="369332"/>
              </a:xfrm>
              <a:prstGeom prst="rect">
                <a:avLst/>
              </a:prstGeom>
              <a:blipFill>
                <a:blip r:embed="rId27"/>
                <a:stretch>
                  <a:fillRect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56672A3-B3E1-0D7E-17DE-527D85D89351}"/>
                  </a:ext>
                </a:extLst>
              </p:cNvPr>
              <p:cNvSpPr txBox="1"/>
              <p:nvPr/>
            </p:nvSpPr>
            <p:spPr>
              <a:xfrm>
                <a:off x="5097903" y="5386292"/>
                <a:ext cx="159564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F56672A3-B3E1-0D7E-17DE-527D85D8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03" y="5386292"/>
                <a:ext cx="1595643" cy="738664"/>
              </a:xfrm>
              <a:prstGeom prst="rect">
                <a:avLst/>
              </a:prstGeom>
              <a:blipFill>
                <a:blip r:embed="rId28"/>
                <a:stretch>
                  <a:fillRect t="-5085" r="-196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F49E9BDE-0875-47D2-8BDC-A220336C7489}"/>
                  </a:ext>
                </a:extLst>
              </p:cNvPr>
              <p:cNvSpPr txBox="1"/>
              <p:nvPr/>
            </p:nvSpPr>
            <p:spPr>
              <a:xfrm>
                <a:off x="709721" y="3774238"/>
                <a:ext cx="1595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F49E9BDE-0875-47D2-8BDC-A220336C7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1" y="3774238"/>
                <a:ext cx="1595643" cy="369332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1CAD49F-C40D-759E-58FB-BB43AFD6A644}"/>
                  </a:ext>
                </a:extLst>
              </p:cNvPr>
              <p:cNvSpPr txBox="1"/>
              <p:nvPr/>
            </p:nvSpPr>
            <p:spPr>
              <a:xfrm>
                <a:off x="1426803" y="4367396"/>
                <a:ext cx="1595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1CAD49F-C40D-759E-58FB-BB43AFD6A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803" y="4367396"/>
                <a:ext cx="1595643" cy="369332"/>
              </a:xfrm>
              <a:prstGeom prst="rect">
                <a:avLst/>
              </a:prstGeom>
              <a:blipFill>
                <a:blip r:embed="rId3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858B7F5-9371-F3CE-1524-6114B9538C4A}"/>
                  </a:ext>
                </a:extLst>
              </p:cNvPr>
              <p:cNvSpPr txBox="1"/>
              <p:nvPr/>
            </p:nvSpPr>
            <p:spPr>
              <a:xfrm>
                <a:off x="2475975" y="4987744"/>
                <a:ext cx="15956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C858B7F5-9371-F3CE-1524-6114B9538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75" y="4987744"/>
                <a:ext cx="1595643" cy="369332"/>
              </a:xfrm>
              <a:prstGeom prst="rect">
                <a:avLst/>
              </a:prstGeom>
              <a:blipFill>
                <a:blip r:embed="rId3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7F7B40-AEB4-BD45-4F64-4C53F0724B1F}"/>
                  </a:ext>
                </a:extLst>
              </p:cNvPr>
              <p:cNvSpPr txBox="1"/>
              <p:nvPr/>
            </p:nvSpPr>
            <p:spPr>
              <a:xfrm>
                <a:off x="3600913" y="5667657"/>
                <a:ext cx="4746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7F7B40-AEB4-BD45-4F64-4C53F0724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913" y="5667657"/>
                <a:ext cx="474639" cy="400110"/>
              </a:xfrm>
              <a:prstGeom prst="rect">
                <a:avLst/>
              </a:prstGeom>
              <a:blipFill>
                <a:blip r:embed="rId32"/>
                <a:stretch>
                  <a:fillRect l="-5128" r="-5128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18A9C3-B259-0F6D-24ED-0A2F03B3CFD9}"/>
              </a:ext>
            </a:extLst>
          </p:cNvPr>
          <p:cNvSpPr txBox="1"/>
          <p:nvPr/>
        </p:nvSpPr>
        <p:spPr>
          <a:xfrm>
            <a:off x="1383900" y="2828031"/>
            <a:ext cx="125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Basis 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355F12-2323-C759-64C1-3408C1434A9A}"/>
                  </a:ext>
                </a:extLst>
              </p:cNvPr>
              <p:cNvSpPr txBox="1"/>
              <p:nvPr/>
            </p:nvSpPr>
            <p:spPr>
              <a:xfrm>
                <a:off x="4722819" y="5715489"/>
                <a:ext cx="24828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𝐿𝑀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355F12-2323-C759-64C1-3408C1434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9" y="5715489"/>
                <a:ext cx="248281" cy="230832"/>
              </a:xfrm>
              <a:prstGeom prst="rect">
                <a:avLst/>
              </a:prstGeom>
              <a:blipFill>
                <a:blip r:embed="rId33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6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9" grpId="0"/>
      <p:bldP spid="174" grpId="0"/>
      <p:bldP spid="175" grpId="0"/>
      <p:bldP spid="80" grpId="0"/>
      <p:bldP spid="81" grpId="0"/>
      <p:bldP spid="83" grpId="0" animBg="1"/>
      <p:bldP spid="84" grpId="0" animBg="1"/>
      <p:bldP spid="85" grpId="0" animBg="1"/>
      <p:bldP spid="86" grpId="0" animBg="1"/>
      <p:bldP spid="170" grpId="0" animBg="1"/>
      <p:bldP spid="184" grpId="0"/>
      <p:bldP spid="185" grpId="0"/>
      <p:bldP spid="187" grpId="0"/>
      <p:bldP spid="188" grpId="0"/>
      <p:bldP spid="189" grpId="0"/>
      <p:bldP spid="2" grpId="0"/>
      <p:bldP spid="6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794B-C60E-A1FE-4D8F-3580F547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EC7ACAE1-51EF-D633-2F60-B4BC0E3C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5" y="1669089"/>
            <a:ext cx="396837" cy="11691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B290C78-E1D9-3B69-9C46-D58B9EB1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531" y="1671357"/>
            <a:ext cx="396837" cy="116914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ED07630-DC5F-6E26-BEA2-9A9989559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032" y="1671357"/>
            <a:ext cx="396837" cy="1169144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C7909248-68AD-3C97-3849-BAE66B5C9016}"/>
              </a:ext>
            </a:extLst>
          </p:cNvPr>
          <p:cNvGrpSpPr/>
          <p:nvPr/>
        </p:nvGrpSpPr>
        <p:grpSpPr>
          <a:xfrm>
            <a:off x="2108274" y="1664519"/>
            <a:ext cx="409368" cy="1165928"/>
            <a:chOff x="1793314" y="2404871"/>
            <a:chExt cx="409368" cy="1165928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19B99D8-0679-8F0B-DFA7-8AB2E331A31A}"/>
                </a:ext>
              </a:extLst>
            </p:cNvPr>
            <p:cNvGrpSpPr/>
            <p:nvPr/>
          </p:nvGrpSpPr>
          <p:grpSpPr>
            <a:xfrm>
              <a:off x="1793314" y="2404871"/>
              <a:ext cx="409368" cy="1165928"/>
              <a:chOff x="10140320" y="1857561"/>
              <a:chExt cx="641971" cy="1828408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B603499-65BB-375D-57BB-C921DFE29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5954" y="1857561"/>
                <a:ext cx="622321" cy="1828408"/>
              </a:xfrm>
              <a:prstGeom prst="rect">
                <a:avLst/>
              </a:prstGeom>
              <a:ln w="6350">
                <a:noFill/>
              </a:ln>
            </p:spPr>
          </p:pic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D1D4D72-BCE2-F3A0-57C5-E2CC0D435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4174" y="3080013"/>
                <a:ext cx="627955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9D61ED2-9951-84E9-7E8D-86405463E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0320" y="2477605"/>
                <a:ext cx="641971" cy="0"/>
              </a:xfrm>
              <a:prstGeom prst="line">
                <a:avLst/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231B0CE-1041-4AED-A694-FB10EFD5E37B}"/>
                </a:ext>
              </a:extLst>
            </p:cNvPr>
            <p:cNvCxnSpPr>
              <a:cxnSpLocks/>
            </p:cNvCxnSpPr>
            <p:nvPr/>
          </p:nvCxnSpPr>
          <p:spPr>
            <a:xfrm>
              <a:off x="1793314" y="2414092"/>
              <a:ext cx="400431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620EB12F-AD47-D017-CE31-C123B33CC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3" y="-143047"/>
            <a:ext cx="11504415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Blurring the lines between ML and QM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6FD87-C3DB-D5F7-38C4-318B80AF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47CF6-B511-20C2-00C9-457C9730E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98" y="1661562"/>
            <a:ext cx="1175248" cy="1169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C809A-21FD-344E-57FC-63B5BE3E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930162" y="2440440"/>
            <a:ext cx="396837" cy="1169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79DDD-9021-D6FF-6352-FEA4E7717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930162" y="2837278"/>
            <a:ext cx="396837" cy="1169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3C105-4DB5-7C81-5199-45603C3A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930162" y="3234116"/>
            <a:ext cx="396837" cy="1169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241DF-3A9A-88E3-E545-D550D47CF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930162" y="3629617"/>
            <a:ext cx="396837" cy="116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F97E0-8E36-CC7E-C24C-A9A40AEB00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1463" y="2826595"/>
            <a:ext cx="396838" cy="397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53DC36-1D9B-A09C-B028-BF9CA238A2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705" y="3218912"/>
            <a:ext cx="396837" cy="3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E00631-978B-2297-FECC-24C09EC992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822" y="3617169"/>
            <a:ext cx="400948" cy="397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5046E5-EACA-19C1-25F1-43EDF6991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3224" y="3220462"/>
            <a:ext cx="396837" cy="3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D9FC8-B23E-A16A-3100-024B9A2C9F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5733" y="4017316"/>
            <a:ext cx="395427" cy="3927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221D627-E4A9-64BD-2D5B-8A48D65B1E0D}"/>
              </a:ext>
            </a:extLst>
          </p:cNvPr>
          <p:cNvGrpSpPr/>
          <p:nvPr/>
        </p:nvGrpSpPr>
        <p:grpSpPr>
          <a:xfrm>
            <a:off x="1711464" y="3611891"/>
            <a:ext cx="798696" cy="410111"/>
            <a:chOff x="9525428" y="4918453"/>
            <a:chExt cx="1252514" cy="6431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CD17D95-7D3B-1E93-FE65-27F5A7F7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6200000">
              <a:off x="9836090" y="4619737"/>
              <a:ext cx="631189" cy="12525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A59540F-7E09-FD80-1E13-F13FF48CF54B}"/>
                </a:ext>
              </a:extLst>
            </p:cNvPr>
            <p:cNvCxnSpPr/>
            <p:nvPr/>
          </p:nvCxnSpPr>
          <p:spPr>
            <a:xfrm>
              <a:off x="10147748" y="4930400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09BCD6-7D5D-065E-DDAC-C932E572D23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10147748" y="4918453"/>
              <a:ext cx="3937" cy="643135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B29ED3-B3BB-DC4B-FE0D-A72CA15C0D55}"/>
              </a:ext>
            </a:extLst>
          </p:cNvPr>
          <p:cNvGrpSpPr/>
          <p:nvPr/>
        </p:nvGrpSpPr>
        <p:grpSpPr>
          <a:xfrm>
            <a:off x="1712357" y="4013279"/>
            <a:ext cx="1197415" cy="400434"/>
            <a:chOff x="9526829" y="5547909"/>
            <a:chExt cx="1877785" cy="6279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7347D4F-1F25-D2F6-9FE1-CF1FA69C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10157740" y="4916998"/>
              <a:ext cx="615963" cy="18777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608835-A9E4-AEC5-B5E1-7D869989B76B}"/>
                </a:ext>
              </a:extLst>
            </p:cNvPr>
            <p:cNvCxnSpPr>
              <a:cxnSpLocks/>
            </p:cNvCxnSpPr>
            <p:nvPr/>
          </p:nvCxnSpPr>
          <p:spPr>
            <a:xfrm>
              <a:off x="10149944" y="5561588"/>
              <a:ext cx="0" cy="61254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AD71374-F61B-7182-CA29-962D6A07E557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269" y="5563321"/>
              <a:ext cx="0" cy="612548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9BC05-3BA2-08EA-0F75-C755EE2348D4}"/>
                  </a:ext>
                </a:extLst>
              </p:cNvPr>
              <p:cNvSpPr txBox="1"/>
              <p:nvPr/>
            </p:nvSpPr>
            <p:spPr>
              <a:xfrm>
                <a:off x="7421913" y="1040297"/>
                <a:ext cx="2016001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9BC05-3BA2-08EA-0F75-C755EE234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913" y="1040297"/>
                <a:ext cx="2016001" cy="284437"/>
              </a:xfrm>
              <a:prstGeom prst="rect">
                <a:avLst/>
              </a:prstGeom>
              <a:blipFill>
                <a:blip r:embed="rId16"/>
                <a:stretch>
                  <a:fillRect t="-156522" r="-375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11B88-FF3A-4D95-F237-E990E1095765}"/>
                  </a:ext>
                </a:extLst>
              </p:cNvPr>
              <p:cNvSpPr txBox="1"/>
              <p:nvPr/>
            </p:nvSpPr>
            <p:spPr>
              <a:xfrm>
                <a:off x="10022408" y="1049102"/>
                <a:ext cx="1962332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811B88-FF3A-4D95-F237-E990E109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408" y="1049102"/>
                <a:ext cx="1962332" cy="284437"/>
              </a:xfrm>
              <a:prstGeom prst="rect">
                <a:avLst/>
              </a:prstGeom>
              <a:blipFill>
                <a:blip r:embed="rId17"/>
                <a:stretch>
                  <a:fillRect t="-20833" r="-38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BEAD73D-3AFD-1ABB-D09F-0EC6A11B50C0}"/>
              </a:ext>
            </a:extLst>
          </p:cNvPr>
          <p:cNvCxnSpPr/>
          <p:nvPr/>
        </p:nvCxnSpPr>
        <p:spPr>
          <a:xfrm>
            <a:off x="9514114" y="1191321"/>
            <a:ext cx="4206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9272A7-4E75-0260-EECA-C8F7C6D387A0}"/>
              </a:ext>
            </a:extLst>
          </p:cNvPr>
          <p:cNvGrpSpPr/>
          <p:nvPr/>
        </p:nvGrpSpPr>
        <p:grpSpPr>
          <a:xfrm>
            <a:off x="1656624" y="1120710"/>
            <a:ext cx="568242" cy="594738"/>
            <a:chOff x="9560862" y="1247835"/>
            <a:chExt cx="568242" cy="5947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CAF3AA-B196-8857-D18A-738555A5FC92}"/>
                </a:ext>
              </a:extLst>
            </p:cNvPr>
            <p:cNvSpPr txBox="1"/>
            <p:nvPr/>
          </p:nvSpPr>
          <p:spPr>
            <a:xfrm>
              <a:off x="9634373" y="1580963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0951EF-C76E-D2E5-CB8F-583D19BA4191}"/>
                </a:ext>
              </a:extLst>
            </p:cNvPr>
            <p:cNvSpPr txBox="1"/>
            <p:nvPr/>
          </p:nvSpPr>
          <p:spPr>
            <a:xfrm>
              <a:off x="9560862" y="1247835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3569B2-BFC9-6C61-60FC-879E3745EE7C}"/>
              </a:ext>
            </a:extLst>
          </p:cNvPr>
          <p:cNvGrpSpPr/>
          <p:nvPr/>
        </p:nvGrpSpPr>
        <p:grpSpPr>
          <a:xfrm>
            <a:off x="2504811" y="1115629"/>
            <a:ext cx="531947" cy="603662"/>
            <a:chOff x="10840356" y="1242754"/>
            <a:chExt cx="531947" cy="60366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15A22-981A-B509-2971-BAFC038AC5CE}"/>
                </a:ext>
              </a:extLst>
            </p:cNvPr>
            <p:cNvSpPr txBox="1"/>
            <p:nvPr/>
          </p:nvSpPr>
          <p:spPr>
            <a:xfrm>
              <a:off x="10862927" y="1584806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18F1803-26D0-7C21-18B7-B9B5CC6A9B41}"/>
                </a:ext>
              </a:extLst>
            </p:cNvPr>
            <p:cNvSpPr txBox="1"/>
            <p:nvPr/>
          </p:nvSpPr>
          <p:spPr>
            <a:xfrm>
              <a:off x="10840356" y="1242754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H3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74D77C2-62C9-EE1C-72F5-9A185A0EB1AC}"/>
              </a:ext>
            </a:extLst>
          </p:cNvPr>
          <p:cNvGrpSpPr/>
          <p:nvPr/>
        </p:nvGrpSpPr>
        <p:grpSpPr>
          <a:xfrm>
            <a:off x="2870571" y="1107161"/>
            <a:ext cx="564482" cy="615223"/>
            <a:chOff x="11444044" y="1234286"/>
            <a:chExt cx="564482" cy="61522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E73AEC-832C-4537-8703-11D85D6A82AF}"/>
                </a:ext>
              </a:extLst>
            </p:cNvPr>
            <p:cNvSpPr txBox="1"/>
            <p:nvPr/>
          </p:nvSpPr>
          <p:spPr>
            <a:xfrm>
              <a:off x="11513795" y="1587899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3D1E7F-6343-43E9-F4BD-E3AADBFB9802}"/>
                </a:ext>
              </a:extLst>
            </p:cNvPr>
            <p:cNvSpPr txBox="1"/>
            <p:nvPr/>
          </p:nvSpPr>
          <p:spPr>
            <a:xfrm>
              <a:off x="11444044" y="1234286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H4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874B08-B519-D3CC-5437-7AEA9C05001E}"/>
              </a:ext>
            </a:extLst>
          </p:cNvPr>
          <p:cNvGrpSpPr/>
          <p:nvPr/>
        </p:nvGrpSpPr>
        <p:grpSpPr>
          <a:xfrm>
            <a:off x="-59391" y="2821329"/>
            <a:ext cx="770548" cy="369332"/>
            <a:chOff x="7030823" y="3761334"/>
            <a:chExt cx="770548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1CC646-F13E-40DC-A1F2-4C38339DF8AE}"/>
                </a:ext>
              </a:extLst>
            </p:cNvPr>
            <p:cNvSpPr txBox="1"/>
            <p:nvPr/>
          </p:nvSpPr>
          <p:spPr>
            <a:xfrm>
              <a:off x="7306640" y="3831094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6876F4B-472B-091F-D36A-4B8BB11B0421}"/>
                </a:ext>
              </a:extLst>
            </p:cNvPr>
            <p:cNvSpPr txBox="1"/>
            <p:nvPr/>
          </p:nvSpPr>
          <p:spPr>
            <a:xfrm>
              <a:off x="7030823" y="3761334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H1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225E73-BAAB-55AA-8118-51A529784609}"/>
              </a:ext>
            </a:extLst>
          </p:cNvPr>
          <p:cNvGrpSpPr/>
          <p:nvPr/>
        </p:nvGrpSpPr>
        <p:grpSpPr>
          <a:xfrm>
            <a:off x="-34572" y="3644289"/>
            <a:ext cx="776367" cy="369332"/>
            <a:chOff x="7055642" y="5066064"/>
            <a:chExt cx="776367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32619A-411F-E8C3-9429-D377B7A7328B}"/>
                </a:ext>
              </a:extLst>
            </p:cNvPr>
            <p:cNvSpPr txBox="1"/>
            <p:nvPr/>
          </p:nvSpPr>
          <p:spPr>
            <a:xfrm>
              <a:off x="7337278" y="5126856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412AAE-4512-3A0C-F155-543772ADF7B6}"/>
                </a:ext>
              </a:extLst>
            </p:cNvPr>
            <p:cNvSpPr txBox="1"/>
            <p:nvPr/>
          </p:nvSpPr>
          <p:spPr>
            <a:xfrm>
              <a:off x="7055642" y="5066064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H3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56F8F60-8F68-1153-877C-D460D543C6CA}"/>
              </a:ext>
            </a:extLst>
          </p:cNvPr>
          <p:cNvGrpSpPr/>
          <p:nvPr/>
        </p:nvGrpSpPr>
        <p:grpSpPr>
          <a:xfrm>
            <a:off x="-27750" y="4010049"/>
            <a:ext cx="769545" cy="369332"/>
            <a:chOff x="7062464" y="5742742"/>
            <a:chExt cx="769545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9071FC0-13F9-08FB-27F0-789F96CC1E29}"/>
                </a:ext>
              </a:extLst>
            </p:cNvPr>
            <p:cNvSpPr txBox="1"/>
            <p:nvPr/>
          </p:nvSpPr>
          <p:spPr>
            <a:xfrm>
              <a:off x="7337278" y="5771464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1568B6-E27C-C1A1-0FEB-55516C869A4F}"/>
                </a:ext>
              </a:extLst>
            </p:cNvPr>
            <p:cNvSpPr txBox="1"/>
            <p:nvPr/>
          </p:nvSpPr>
          <p:spPr>
            <a:xfrm>
              <a:off x="7062464" y="5742742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EE5634-CDBD-1A99-EC0B-1C0CC817CE39}"/>
              </a:ext>
            </a:extLst>
          </p:cNvPr>
          <p:cNvGrpSpPr/>
          <p:nvPr/>
        </p:nvGrpSpPr>
        <p:grpSpPr>
          <a:xfrm>
            <a:off x="2055073" y="1113842"/>
            <a:ext cx="583237" cy="594103"/>
            <a:chOff x="10147579" y="1235634"/>
            <a:chExt cx="583237" cy="5941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FA27E23-A63D-C8E5-E9F7-FBE01F7EE8ED}"/>
                </a:ext>
              </a:extLst>
            </p:cNvPr>
            <p:cNvSpPr txBox="1"/>
            <p:nvPr/>
          </p:nvSpPr>
          <p:spPr>
            <a:xfrm>
              <a:off x="10236085" y="1568127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C576BF-9203-B1FF-7AA1-F9708A82F3F9}"/>
                </a:ext>
              </a:extLst>
            </p:cNvPr>
            <p:cNvSpPr txBox="1"/>
            <p:nvPr/>
          </p:nvSpPr>
          <p:spPr>
            <a:xfrm>
              <a:off x="10147579" y="1235634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H2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91ADECC-ED27-787F-7ACB-F3DF90E0798D}"/>
              </a:ext>
            </a:extLst>
          </p:cNvPr>
          <p:cNvGrpSpPr/>
          <p:nvPr/>
        </p:nvGrpSpPr>
        <p:grpSpPr>
          <a:xfrm>
            <a:off x="-40046" y="3187089"/>
            <a:ext cx="786827" cy="369332"/>
            <a:chOff x="7050168" y="4428791"/>
            <a:chExt cx="786827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F096C40-7702-7734-CFAC-CCB1FAE8A4BE}"/>
                </a:ext>
              </a:extLst>
            </p:cNvPr>
            <p:cNvSpPr txBox="1"/>
            <p:nvPr/>
          </p:nvSpPr>
          <p:spPr>
            <a:xfrm>
              <a:off x="7342264" y="4510970"/>
              <a:ext cx="4947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1s</a:t>
              </a:r>
              <a:endPara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4C8CE57-AE28-E4E7-B843-833AD8419B0A}"/>
                </a:ext>
              </a:extLst>
            </p:cNvPr>
            <p:cNvSpPr txBox="1"/>
            <p:nvPr/>
          </p:nvSpPr>
          <p:spPr>
            <a:xfrm>
              <a:off x="7050168" y="4428791"/>
              <a:ext cx="531947" cy="369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rPr>
                <a:t>H2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673F42F-C81B-0741-E510-E4185122BF4F}"/>
              </a:ext>
            </a:extLst>
          </p:cNvPr>
          <p:cNvSpPr txBox="1"/>
          <p:nvPr/>
        </p:nvSpPr>
        <p:spPr>
          <a:xfrm>
            <a:off x="482462" y="1423799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EC7CDC-2648-5941-9382-E3284BEED286}"/>
              </a:ext>
            </a:extLst>
          </p:cNvPr>
          <p:cNvSpPr txBox="1"/>
          <p:nvPr/>
        </p:nvSpPr>
        <p:spPr>
          <a:xfrm>
            <a:off x="220226" y="1741945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FCC927-6CA7-458F-DF84-0271BB3570C6}"/>
              </a:ext>
            </a:extLst>
          </p:cNvPr>
          <p:cNvSpPr txBox="1"/>
          <p:nvPr/>
        </p:nvSpPr>
        <p:spPr>
          <a:xfrm>
            <a:off x="933129" y="1423798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A41A46-1C65-780D-5C10-DFC24667C38E}"/>
              </a:ext>
            </a:extLst>
          </p:cNvPr>
          <p:cNvSpPr txBox="1"/>
          <p:nvPr/>
        </p:nvSpPr>
        <p:spPr>
          <a:xfrm>
            <a:off x="218870" y="2124963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644049-AA09-FB34-2BD0-79AD542B9F9D}"/>
              </a:ext>
            </a:extLst>
          </p:cNvPr>
          <p:cNvSpPr txBox="1"/>
          <p:nvPr/>
        </p:nvSpPr>
        <p:spPr>
          <a:xfrm>
            <a:off x="1355152" y="1421975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0F02E4-93AD-946D-DEBE-1ADE9B918C0F}"/>
              </a:ext>
            </a:extLst>
          </p:cNvPr>
          <p:cNvSpPr txBox="1"/>
          <p:nvPr/>
        </p:nvSpPr>
        <p:spPr>
          <a:xfrm>
            <a:off x="218869" y="2455569"/>
            <a:ext cx="49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2p</a:t>
            </a:r>
            <a:r>
              <a:rPr lang="en-US" sz="1100" baseline="-2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3B92A77-9B7D-5FB8-92B3-E3C50AB95B37}"/>
              </a:ext>
            </a:extLst>
          </p:cNvPr>
          <p:cNvSpPr txBox="1"/>
          <p:nvPr/>
        </p:nvSpPr>
        <p:spPr>
          <a:xfrm>
            <a:off x="539898" y="1108838"/>
            <a:ext cx="531947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2DC8C5-B2A4-819B-4C7D-90BEA8F7A144}"/>
              </a:ext>
            </a:extLst>
          </p:cNvPr>
          <p:cNvSpPr txBox="1"/>
          <p:nvPr/>
        </p:nvSpPr>
        <p:spPr>
          <a:xfrm>
            <a:off x="979459" y="1107766"/>
            <a:ext cx="531947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DC7113-65D8-670F-D4E0-C375CA70F636}"/>
              </a:ext>
            </a:extLst>
          </p:cNvPr>
          <p:cNvSpPr txBox="1"/>
          <p:nvPr/>
        </p:nvSpPr>
        <p:spPr>
          <a:xfrm>
            <a:off x="1356044" y="1117245"/>
            <a:ext cx="531947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9A41BA-DB70-932A-AF0A-135261A0C321}"/>
              </a:ext>
            </a:extLst>
          </p:cNvPr>
          <p:cNvSpPr txBox="1"/>
          <p:nvPr/>
        </p:nvSpPr>
        <p:spPr>
          <a:xfrm>
            <a:off x="8446" y="1708234"/>
            <a:ext cx="531947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38EC3-4BF4-C44D-8AC8-F207DC6DA66F}"/>
              </a:ext>
            </a:extLst>
          </p:cNvPr>
          <p:cNvSpPr txBox="1"/>
          <p:nvPr/>
        </p:nvSpPr>
        <p:spPr>
          <a:xfrm>
            <a:off x="13826" y="2051098"/>
            <a:ext cx="192814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1BCE3B6-6A9F-C723-5444-CE2D5D8B038F}"/>
              </a:ext>
            </a:extLst>
          </p:cNvPr>
          <p:cNvSpPr txBox="1"/>
          <p:nvPr/>
        </p:nvSpPr>
        <p:spPr>
          <a:xfrm>
            <a:off x="13176" y="2455569"/>
            <a:ext cx="24627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8D277A6-18F5-21E5-E5A9-F80DD2F67EB6}"/>
                  </a:ext>
                </a:extLst>
              </p:cNvPr>
              <p:cNvSpPr txBox="1"/>
              <p:nvPr/>
            </p:nvSpPr>
            <p:spPr>
              <a:xfrm>
                <a:off x="10024220" y="3333859"/>
                <a:ext cx="1968616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8D277A6-18F5-21E5-E5A9-F80DD2F67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220" y="3333859"/>
                <a:ext cx="1968616" cy="284437"/>
              </a:xfrm>
              <a:prstGeom prst="rect">
                <a:avLst/>
              </a:prstGeom>
              <a:blipFill>
                <a:blip r:embed="rId18"/>
                <a:stretch>
                  <a:fillRect t="-20833" r="-384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85DECCC-B23B-793D-59E5-C2C1A52D3087}"/>
              </a:ext>
            </a:extLst>
          </p:cNvPr>
          <p:cNvCxnSpPr/>
          <p:nvPr/>
        </p:nvCxnSpPr>
        <p:spPr>
          <a:xfrm>
            <a:off x="9515926" y="3476078"/>
            <a:ext cx="4206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DC5562-C576-2F31-4DC7-F3BD872897FF}"/>
                  </a:ext>
                </a:extLst>
              </p:cNvPr>
              <p:cNvSpPr txBox="1"/>
              <p:nvPr/>
            </p:nvSpPr>
            <p:spPr>
              <a:xfrm>
                <a:off x="7406670" y="3314936"/>
                <a:ext cx="2022285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DC5562-C576-2F31-4DC7-F3BD8728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70" y="3314936"/>
                <a:ext cx="2022285" cy="284437"/>
              </a:xfrm>
              <a:prstGeom prst="rect">
                <a:avLst/>
              </a:prstGeom>
              <a:blipFill>
                <a:blip r:embed="rId19"/>
                <a:stretch>
                  <a:fillRect t="-156522" r="-375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99">
            <a:extLst>
              <a:ext uri="{FF2B5EF4-FFF2-40B4-BE49-F238E27FC236}">
                <a16:creationId xmlns:a16="http://schemas.microsoft.com/office/drawing/2014/main" id="{86A08643-7863-0FF3-F548-AF9A6FE85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1110" y="2823155"/>
            <a:ext cx="396837" cy="3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9886BF3-70EF-42F3-2C10-5AD6C54F56F9}"/>
              </a:ext>
            </a:extLst>
          </p:cNvPr>
          <p:cNvGrpSpPr/>
          <p:nvPr/>
        </p:nvGrpSpPr>
        <p:grpSpPr>
          <a:xfrm>
            <a:off x="2912112" y="2822802"/>
            <a:ext cx="392800" cy="1197065"/>
            <a:chOff x="11396068" y="3684352"/>
            <a:chExt cx="615988" cy="1877236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658645A-B08A-0D54-9FC3-7AA23822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405250" y="3684352"/>
              <a:ext cx="603276" cy="18772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82A92EB-483B-D858-6CA7-FC1FF5C55CAC}"/>
                </a:ext>
              </a:extLst>
            </p:cNvPr>
            <p:cNvCxnSpPr/>
            <p:nvPr/>
          </p:nvCxnSpPr>
          <p:spPr>
            <a:xfrm>
              <a:off x="11398279" y="430218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67A362-C326-8E4A-206C-758BC4A46E41}"/>
                </a:ext>
              </a:extLst>
            </p:cNvPr>
            <p:cNvCxnSpPr/>
            <p:nvPr/>
          </p:nvCxnSpPr>
          <p:spPr>
            <a:xfrm>
              <a:off x="11396068" y="491845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88B503B-4378-B6C9-70C5-2EBD7AA44F9B}"/>
              </a:ext>
            </a:extLst>
          </p:cNvPr>
          <p:cNvGrpSpPr/>
          <p:nvPr/>
        </p:nvGrpSpPr>
        <p:grpSpPr>
          <a:xfrm>
            <a:off x="2520722" y="2823155"/>
            <a:ext cx="397621" cy="787360"/>
            <a:chOff x="10782291" y="3684905"/>
            <a:chExt cx="623549" cy="1234737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4464351-CCA8-0B4C-910D-7DFCB18C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783610" y="3684905"/>
              <a:ext cx="622230" cy="12347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06DF7D-8FD9-D9BD-BCC5-D665ADE4F5CA}"/>
                </a:ext>
              </a:extLst>
            </p:cNvPr>
            <p:cNvCxnSpPr/>
            <p:nvPr/>
          </p:nvCxnSpPr>
          <p:spPr>
            <a:xfrm>
              <a:off x="10782291" y="4302183"/>
              <a:ext cx="613777" cy="0"/>
            </a:xfrm>
            <a:prstGeom prst="line">
              <a:avLst/>
            </a:prstGeom>
            <a:ln w="127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BF28A705-E056-E275-64B3-7FE92AA83539}"/>
              </a:ext>
            </a:extLst>
          </p:cNvPr>
          <p:cNvSpPr/>
          <p:nvPr/>
        </p:nvSpPr>
        <p:spPr>
          <a:xfrm rot="3956318">
            <a:off x="2437217" y="5322128"/>
            <a:ext cx="257459" cy="2604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73B523-E2C8-F530-1313-4E68F11280D1}"/>
              </a:ext>
            </a:extLst>
          </p:cNvPr>
          <p:cNvSpPr/>
          <p:nvPr/>
        </p:nvSpPr>
        <p:spPr>
          <a:xfrm rot="3956318">
            <a:off x="1534080" y="5002846"/>
            <a:ext cx="257459" cy="2604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8AD536-8FBF-AD72-578A-E3D63D48235D}"/>
              </a:ext>
            </a:extLst>
          </p:cNvPr>
          <p:cNvSpPr/>
          <p:nvPr/>
        </p:nvSpPr>
        <p:spPr>
          <a:xfrm rot="3956318">
            <a:off x="1280868" y="5979432"/>
            <a:ext cx="257459" cy="2604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CD5A66-4FBE-23FB-EA75-BA951922B033}"/>
              </a:ext>
            </a:extLst>
          </p:cNvPr>
          <p:cNvSpPr/>
          <p:nvPr/>
        </p:nvSpPr>
        <p:spPr>
          <a:xfrm rot="3956318">
            <a:off x="2400128" y="6303668"/>
            <a:ext cx="257459" cy="2604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B0AC35-DD87-BD63-3E5F-CA0422D04B71}"/>
              </a:ext>
            </a:extLst>
          </p:cNvPr>
          <p:cNvSpPr/>
          <p:nvPr/>
        </p:nvSpPr>
        <p:spPr>
          <a:xfrm rot="3956318">
            <a:off x="1790656" y="5747801"/>
            <a:ext cx="257459" cy="2604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FF53B8-8055-5E73-483A-48B5FD6237B3}"/>
              </a:ext>
            </a:extLst>
          </p:cNvPr>
          <p:cNvCxnSpPr>
            <a:stCxn id="25" idx="4"/>
            <a:endCxn id="37" idx="0"/>
          </p:cNvCxnSpPr>
          <p:nvPr/>
        </p:nvCxnSpPr>
        <p:spPr>
          <a:xfrm rot="3956318">
            <a:off x="2180129" y="5413429"/>
            <a:ext cx="125073" cy="5035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20442B2-3313-E4BC-F372-9852A78D7181}"/>
              </a:ext>
            </a:extLst>
          </p:cNvPr>
          <p:cNvCxnSpPr>
            <a:cxnSpLocks/>
            <a:stCxn id="36" idx="3"/>
          </p:cNvCxnSpPr>
          <p:nvPr/>
        </p:nvCxnSpPr>
        <p:spPr>
          <a:xfrm rot="3956318" flipH="1">
            <a:off x="1931926" y="6079720"/>
            <a:ext cx="539959" cy="2095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B9F9EC-4937-1ACF-4E5C-B7B79DBA96FA}"/>
              </a:ext>
            </a:extLst>
          </p:cNvPr>
          <p:cNvCxnSpPr>
            <a:cxnSpLocks/>
            <a:endCxn id="34" idx="6"/>
          </p:cNvCxnSpPr>
          <p:nvPr/>
        </p:nvCxnSpPr>
        <p:spPr>
          <a:xfrm rot="3956318" flipH="1" flipV="1">
            <a:off x="1515481" y="5489205"/>
            <a:ext cx="567654" cy="69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CB12C38-47FB-3FED-D024-A3853EC161F1}"/>
              </a:ext>
            </a:extLst>
          </p:cNvPr>
          <p:cNvCxnSpPr>
            <a:cxnSpLocks/>
            <a:stCxn id="37" idx="4"/>
            <a:endCxn id="35" idx="0"/>
          </p:cNvCxnSpPr>
          <p:nvPr/>
        </p:nvCxnSpPr>
        <p:spPr>
          <a:xfrm rot="3956318">
            <a:off x="1662663" y="5844083"/>
            <a:ext cx="3656" cy="2994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9FA3AA-A152-7193-4A64-382400F5EBC3}"/>
              </a:ext>
            </a:extLst>
          </p:cNvPr>
          <p:cNvSpPr txBox="1"/>
          <p:nvPr/>
        </p:nvSpPr>
        <p:spPr>
          <a:xfrm>
            <a:off x="1527235" y="4963392"/>
            <a:ext cx="421993" cy="42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E0E8A-018D-235B-DCD3-9BA0544AA46E}"/>
              </a:ext>
            </a:extLst>
          </p:cNvPr>
          <p:cNvSpPr txBox="1"/>
          <p:nvPr/>
        </p:nvSpPr>
        <p:spPr>
          <a:xfrm>
            <a:off x="2437856" y="5282247"/>
            <a:ext cx="421993" cy="42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10BE7-CA0A-95FB-F00F-A5311C4529E3}"/>
              </a:ext>
            </a:extLst>
          </p:cNvPr>
          <p:cNvSpPr txBox="1"/>
          <p:nvPr/>
        </p:nvSpPr>
        <p:spPr>
          <a:xfrm>
            <a:off x="2393761" y="6278024"/>
            <a:ext cx="421993" cy="42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7936-79A5-D702-36E1-DB685926C69F}"/>
              </a:ext>
            </a:extLst>
          </p:cNvPr>
          <p:cNvSpPr txBox="1"/>
          <p:nvPr/>
        </p:nvSpPr>
        <p:spPr>
          <a:xfrm>
            <a:off x="1263130" y="5956140"/>
            <a:ext cx="421993" cy="42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28E92C-19FB-1485-DBA6-B34E1B377E52}"/>
              </a:ext>
            </a:extLst>
          </p:cNvPr>
          <p:cNvSpPr txBox="1"/>
          <p:nvPr/>
        </p:nvSpPr>
        <p:spPr>
          <a:xfrm>
            <a:off x="1781591" y="5706835"/>
            <a:ext cx="421993" cy="42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A6F786E-2C71-25AE-5EE0-2FEBBA18706C}"/>
                  </a:ext>
                </a:extLst>
              </p:cNvPr>
              <p:cNvSpPr txBox="1"/>
              <p:nvPr/>
            </p:nvSpPr>
            <p:spPr>
              <a:xfrm>
                <a:off x="827544" y="4684688"/>
                <a:ext cx="1126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A6F786E-2C71-25AE-5EE0-2FEBBA187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4" y="4684688"/>
                <a:ext cx="1126067" cy="6463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DED1B03-624E-17BB-DAC8-25BB00C36563}"/>
                  </a:ext>
                </a:extLst>
              </p:cNvPr>
              <p:cNvSpPr txBox="1"/>
              <p:nvPr/>
            </p:nvSpPr>
            <p:spPr>
              <a:xfrm>
                <a:off x="2308123" y="5133062"/>
                <a:ext cx="1126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DED1B03-624E-17BB-DAC8-25BB00C3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23" y="5133062"/>
                <a:ext cx="1126067" cy="64633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4CA8CF7-6113-0B98-426B-825743488E76}"/>
                  </a:ext>
                </a:extLst>
              </p:cNvPr>
              <p:cNvSpPr txBox="1"/>
              <p:nvPr/>
            </p:nvSpPr>
            <p:spPr>
              <a:xfrm>
                <a:off x="2296815" y="6175780"/>
                <a:ext cx="1126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4CA8CF7-6113-0B98-426B-825743488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815" y="6175780"/>
                <a:ext cx="1126067" cy="6463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700291A-D677-153E-E10C-41EE55F5F36B}"/>
                  </a:ext>
                </a:extLst>
              </p:cNvPr>
              <p:cNvSpPr txBox="1"/>
              <p:nvPr/>
            </p:nvSpPr>
            <p:spPr>
              <a:xfrm>
                <a:off x="568242" y="5928263"/>
                <a:ext cx="11260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700291A-D677-153E-E10C-41EE55F5F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42" y="5928263"/>
                <a:ext cx="1126067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0E8AF2-6FE4-94DB-A6C7-033ED474E09B}"/>
                  </a:ext>
                </a:extLst>
              </p:cNvPr>
              <p:cNvSpPr txBox="1"/>
              <p:nvPr/>
            </p:nvSpPr>
            <p:spPr>
              <a:xfrm>
                <a:off x="2089560" y="5601017"/>
                <a:ext cx="48734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C0E8AF2-6FE4-94DB-A6C7-033ED474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0" y="5601017"/>
                <a:ext cx="487340" cy="61555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B1E2C15-4FA5-E651-3300-3347EA7C710D}"/>
              </a:ext>
            </a:extLst>
          </p:cNvPr>
          <p:cNvCxnSpPr>
            <a:cxnSpLocks/>
          </p:cNvCxnSpPr>
          <p:nvPr/>
        </p:nvCxnSpPr>
        <p:spPr>
          <a:xfrm flipH="1" flipV="1">
            <a:off x="1788716" y="5141711"/>
            <a:ext cx="677673" cy="230884"/>
          </a:xfrm>
          <a:prstGeom prst="line">
            <a:avLst/>
          </a:prstGeom>
          <a:ln w="28575">
            <a:solidFill>
              <a:schemeClr val="tx1">
                <a:alpha val="33976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0D50499-3163-3273-DDD9-1C7AD98749B1}"/>
              </a:ext>
            </a:extLst>
          </p:cNvPr>
          <p:cNvCxnSpPr>
            <a:cxnSpLocks/>
          </p:cNvCxnSpPr>
          <p:nvPr/>
        </p:nvCxnSpPr>
        <p:spPr>
          <a:xfrm flipV="1">
            <a:off x="1394970" y="5224019"/>
            <a:ext cx="197197" cy="806116"/>
          </a:xfrm>
          <a:prstGeom prst="line">
            <a:avLst/>
          </a:prstGeom>
          <a:ln w="28575">
            <a:solidFill>
              <a:schemeClr val="tx1">
                <a:alpha val="33976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1CFF6FF-4931-9FBC-6FEA-5B13C10077CA}"/>
              </a:ext>
            </a:extLst>
          </p:cNvPr>
          <p:cNvCxnSpPr>
            <a:cxnSpLocks/>
          </p:cNvCxnSpPr>
          <p:nvPr/>
        </p:nvCxnSpPr>
        <p:spPr>
          <a:xfrm flipH="1" flipV="1">
            <a:off x="1535128" y="6165516"/>
            <a:ext cx="909115" cy="302191"/>
          </a:xfrm>
          <a:prstGeom prst="line">
            <a:avLst/>
          </a:prstGeom>
          <a:ln w="28575">
            <a:solidFill>
              <a:schemeClr val="tx1">
                <a:alpha val="33976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9417F4A-742A-4702-5DAB-5325255EDF81}"/>
              </a:ext>
            </a:extLst>
          </p:cNvPr>
          <p:cNvCxnSpPr>
            <a:cxnSpLocks/>
          </p:cNvCxnSpPr>
          <p:nvPr/>
        </p:nvCxnSpPr>
        <p:spPr>
          <a:xfrm flipV="1">
            <a:off x="2479992" y="5572961"/>
            <a:ext cx="102991" cy="762885"/>
          </a:xfrm>
          <a:prstGeom prst="line">
            <a:avLst/>
          </a:prstGeom>
          <a:ln w="28575">
            <a:solidFill>
              <a:schemeClr val="tx1">
                <a:alpha val="33976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349DAC5-60DD-15ED-EB7B-2FB1EE75BE34}"/>
              </a:ext>
            </a:extLst>
          </p:cNvPr>
          <p:cNvSpPr txBox="1"/>
          <p:nvPr/>
        </p:nvSpPr>
        <p:spPr>
          <a:xfrm>
            <a:off x="7382654" y="1446335"/>
            <a:ext cx="2295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Node-wise predictions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BBBA49C-CF4D-996F-3110-C50C40AAF0B6}"/>
              </a:ext>
            </a:extLst>
          </p:cNvPr>
          <p:cNvSpPr txBox="1"/>
          <p:nvPr/>
        </p:nvSpPr>
        <p:spPr>
          <a:xfrm>
            <a:off x="7383962" y="3646050"/>
            <a:ext cx="245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Edge-wise predictions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926A2E-C289-1B31-3988-AAC3164531BA}"/>
              </a:ext>
            </a:extLst>
          </p:cNvPr>
          <p:cNvSpPr txBox="1"/>
          <p:nvPr/>
        </p:nvSpPr>
        <p:spPr>
          <a:xfrm>
            <a:off x="-12290" y="6488668"/>
            <a:ext cx="1167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Hegde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25"/>
              </a:rPr>
              <a:t>(2018)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Calibri"/>
              </a:rPr>
              <a:t>Schütt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26"/>
              </a:rPr>
              <a:t>(2019)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, Unke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27"/>
              </a:rPr>
              <a:t>(2022)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 et al. (2022), Zhong et al. (2024) </a:t>
            </a:r>
            <a:endParaRPr lang="en-CH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42DF5AF-1388-640E-A024-A7E06C0799A8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r="18462"/>
          <a:stretch>
            <a:fillRect/>
          </a:stretch>
        </p:blipFill>
        <p:spPr>
          <a:xfrm>
            <a:off x="1159516" y="793913"/>
            <a:ext cx="7786022" cy="569550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90A2AAD-54CC-7039-D183-47CA7A4ACF8F}"/>
              </a:ext>
            </a:extLst>
          </p:cNvPr>
          <p:cNvPicPr>
            <a:picLocks noChangeAspect="1"/>
          </p:cNvPicPr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159515" y="787274"/>
            <a:ext cx="9549059" cy="56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2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2.08333E-6 3.7037E-6 C 0.00039 -0.01436 0.00065 -0.02894 0.00143 -0.04283 C 0.00169 -0.04653 0.00195 -0.05024 0.00299 -0.05348 C 0.00456 -0.05926 0.00729 -0.06366 0.00898 -0.06945 C 0.00989 -0.07292 0.01107 -0.07639 0.01198 -0.0801 C 0.0125 -0.08264 0.01263 -0.08565 0.01341 -0.0882 C 0.01471 -0.09236 0.01653 -0.09514 0.01797 -0.09885 C 0.02005 -0.10417 0.02135 -0.11019 0.02396 -0.11551 C 0.03711 -0.1382 0.02096 -0.10857 0.03138 -0.13102 C 0.03281 -0.1338 0.03476 -0.13565 0.03594 -0.13889 C 0.03724 -0.14213 0.03763 -0.1463 0.03893 -0.14954 C 0.0401 -0.15278 0.04219 -0.15463 0.04349 -0.15741 C 0.0457 -0.1625 0.04739 -0.16829 0.04948 -0.17361 C 0.05924 -0.19838 0.0487 -0.17153 0.05846 -0.19213 C 0.06693 -0.21019 0.05338 -0.18866 0.06888 -0.21343 C 0.07695 -0.22639 0.07643 -0.22338 0.08541 -0.23496 C 0.08802 -0.2382 0.0901 -0.24283 0.09297 -0.24561 C 0.09479 -0.24723 0.097 -0.24699 0.09896 -0.24815 C 0.12578 -0.26621 0.08528 -0.2426 0.11094 -0.25625 C 0.11393 -0.25787 0.11693 -0.26019 0.11992 -0.26158 C 0.12187 -0.2625 0.12396 -0.2632 0.12591 -0.26412 C 0.1289 -0.26574 0.13177 -0.26852 0.13489 -0.26945 C 0.13958 -0.2713 0.16367 -0.27454 0.1664 -0.27477 C 0.17565 -0.27454 0.22383 -0.28079 0.24896 -0.26945 C 0.25052 -0.26875 0.25195 -0.2676 0.25338 -0.2669 C 0.25846 -0.26482 0.26354 -0.26366 0.26849 -0.26158 C 0.27044 -0.26065 0.27252 -0.26019 0.27448 -0.2588 C 0.27656 -0.25741 0.27838 -0.2551 0.28047 -0.25348 C 0.2819 -0.25255 0.28346 -0.25209 0.28489 -0.25093 C 0.28698 -0.24931 0.28893 -0.24699 0.29088 -0.24561 C 0.29245 -0.24445 0.29401 -0.24422 0.29544 -0.24283 C 0.297 -0.24144 0.29844 -0.23936 0.29987 -0.2375 C 0.30742 -0.2176 0.29778 -0.24213 0.30742 -0.22153 C 0.30859 -0.21899 0.30924 -0.21598 0.31041 -0.21343 C 0.31458 -0.20463 0.3151 -0.20741 0.31797 -0.19746 C 0.3181 -0.19676 0.31797 -0.19584 0.31797 -0.19491 " pathEditMode="relative" rAng="0" ptsTypes="AAAAAAAAAAAAAAAAAAAAAAAAAAAAAAAAAAA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6.25E-7 -3.7037E-6 C 0.00039 -0.01435 0.00065 -0.02893 0.00143 -0.04282 C 0.00169 -0.04652 0.00195 -0.05023 0.003 -0.05347 C 0.00456 -0.05926 0.00729 -0.06365 0.00899 -0.06944 C 0.0099 -0.07291 0.01107 -0.07639 0.01198 -0.08009 C 0.0125 -0.08264 0.01263 -0.08564 0.01341 -0.08819 C 0.01471 -0.09189 0.01654 -0.09514 0.01797 -0.09884 C 0.02005 -0.10416 0.02135 -0.11018 0.02396 -0.11481 C 0.03711 -0.13819 0.02096 -0.10856 0.03138 -0.13078 C 0.03281 -0.13379 0.03477 -0.13564 0.03594 -0.13889 C 0.03724 -0.14213 0.03763 -0.14629 0.03893 -0.14953 C 0.0401 -0.15254 0.04219 -0.15463 0.04349 -0.1574 C 0.0457 -0.1625 0.0474 -0.16828 0.04948 -0.17361 C 0.05925 -0.19838 0.0487 -0.17152 0.05846 -0.19213 C 0.06693 -0.21018 0.05339 -0.18865 0.06888 -0.21342 C 0.07695 -0.22639 0.07643 -0.22314 0.08542 -0.23495 C 0.08802 -0.23819 0.0901 -0.24282 0.09297 -0.2456 C 0.09479 -0.24722 0.09701 -0.24699 0.09896 -0.24814 C 0.12578 -0.2662 0.08529 -0.24259 0.11094 -0.25625 C 0.11393 -0.25787 0.11693 -0.26018 0.11992 -0.26157 C 0.12188 -0.2625 0.12396 -0.26319 0.12591 -0.26412 C 0.12891 -0.26574 0.13177 -0.26851 0.1349 -0.26944 C 0.13958 -0.27129 0.16367 -0.27453 0.16641 -0.27476 C 0.17565 -0.27453 0.22383 -0.28078 0.24896 -0.26944 C 0.25052 -0.26875 0.25195 -0.26759 0.25339 -0.26689 C 0.25846 -0.26481 0.26354 -0.26365 0.26849 -0.26157 C 0.27044 -0.26064 0.27253 -0.26018 0.27448 -0.25879 C 0.27656 -0.2574 0.27839 -0.25509 0.28047 -0.25347 C 0.2819 -0.25254 0.28346 -0.25208 0.2849 -0.25092 C 0.28698 -0.2493 0.28893 -0.24699 0.29089 -0.2456 C 0.29245 -0.24444 0.29401 -0.24421 0.29544 -0.24282 C 0.29701 -0.24143 0.29844 -0.23935 0.29987 -0.2375 C 0.30742 -0.21759 0.29779 -0.24213 0.30742 -0.22152 C 0.30859 -0.21898 0.30925 -0.21597 0.31042 -0.21342 C 0.31458 -0.20463 0.3151 -0.2074 0.31797 -0.19745 C 0.3181 -0.19676 0.31797 -0.19583 0.31797 -0.1949 " pathEditMode="relative" rAng="0" ptsTypes="AAAAAAAAAAAAAAAAAAAAAAAAAAAAAAAAAAAAA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8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2.91667E-6 0.00023 C 0.00039 -0.01435 0.00065 -0.02894 0.00144 -0.04283 C 0.0017 -0.04653 0.00196 -0.05023 0.003 -0.05347 C 0.00456 -0.05926 0.00729 -0.06366 0.00899 -0.06945 C 0.0099 -0.07292 0.01107 -0.07639 0.01198 -0.08009 C 0.0125 -0.08264 0.01263 -0.08565 0.01341 -0.0882 C 0.01472 -0.0919 0.01654 -0.09514 0.01797 -0.09884 C 0.02006 -0.10417 0.02136 -0.11019 0.02396 -0.11482 C 0.03711 -0.1382 0.02097 -0.10857 0.03138 -0.13079 C 0.03282 -0.1338 0.03477 -0.13565 0.03594 -0.13889 C 0.03724 -0.14213 0.03763 -0.1463 0.03894 -0.14954 C 0.04011 -0.15255 0.04219 -0.15463 0.04349 -0.15741 C 0.04571 -0.1625 0.0474 -0.16829 0.04948 -0.17361 C 0.05925 -0.19838 0.0487 -0.17153 0.05847 -0.19213 C 0.06693 -0.21019 0.05339 -0.18866 0.06888 -0.21343 C 0.07696 -0.22639 0.07644 -0.22315 0.08542 -0.23496 C 0.08802 -0.2382 0.09011 -0.24283 0.09297 -0.2456 C 0.09479 -0.24722 0.09701 -0.24699 0.09896 -0.24815 C 0.12578 -0.26621 0.08529 -0.24259 0.11094 -0.25625 C 0.11394 -0.25787 0.11693 -0.26019 0.11992 -0.26158 C 0.12188 -0.2625 0.12396 -0.2632 0.12591 -0.26412 C 0.12891 -0.26574 0.13177 -0.26852 0.1349 -0.26945 C 0.13959 -0.2713 0.16367 -0.27454 0.16641 -0.27477 C 0.17565 -0.27454 0.22383 -0.28079 0.24896 -0.26945 C 0.25052 -0.26875 0.25196 -0.26759 0.25339 -0.2669 C 0.25847 -0.26482 0.26354 -0.26366 0.26849 -0.26158 C 0.27045 -0.26065 0.27253 -0.26019 0.27448 -0.2588 C 0.27657 -0.25741 0.27839 -0.25509 0.28047 -0.25347 C 0.2819 -0.25255 0.28347 -0.25209 0.2849 -0.25093 C 0.28698 -0.24931 0.28894 -0.24699 0.29089 -0.2456 C 0.29245 -0.24445 0.29401 -0.24421 0.29545 -0.24283 C 0.29701 -0.24144 0.29844 -0.23935 0.29987 -0.2375 C 0.30742 -0.21759 0.29779 -0.24213 0.30742 -0.22153 C 0.3086 -0.21898 0.30925 -0.21597 0.31042 -0.21343 C 0.31459 -0.20463 0.31511 -0.20741 0.31797 -0.19746 C 0.3181 -0.19676 0.31797 -0.19584 0.31797 -0.19491 " pathEditMode="relative" rAng="0" ptsTypes="AAAAAAAAAAAAAAAAAAAAAAAAAAAAAAAAAAAAA">
                                      <p:cBhvr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4.58333E-6 0.00023 C 0.00039 -0.01435 0.00065 -0.0287 0.00143 -0.04282 C 0.00169 -0.04653 0.00195 -0.05023 0.00299 -0.05347 C 0.00455 -0.05926 0.00729 -0.06366 0.00898 -0.06944 C 0.00989 -0.07292 0.01106 -0.07639 0.01197 -0.08009 C 0.0125 -0.08264 0.01263 -0.08565 0.01341 -0.08819 C 0.01471 -0.0919 0.01653 -0.09514 0.01796 -0.09884 C 0.02005 -0.10417 0.02135 -0.11018 0.02395 -0.11481 C 0.0371 -0.13819 0.02096 -0.10856 0.03138 -0.13079 C 0.03281 -0.13379 0.03476 -0.13565 0.03593 -0.13889 C 0.03724 -0.14213 0.03763 -0.14629 0.03893 -0.14954 C 0.0401 -0.15254 0.04218 -0.15463 0.04349 -0.15741 C 0.0457 -0.1625 0.04739 -0.16829 0.04947 -0.17361 C 0.05924 -0.19838 0.04869 -0.17153 0.05846 -0.19213 C 0.06692 -0.21018 0.05338 -0.18866 0.06888 -0.21342 C 0.07695 -0.22639 0.07643 -0.22315 0.08541 -0.23495 C 0.08802 -0.23819 0.0901 -0.24282 0.09296 -0.2456 C 0.09479 -0.24722 0.097 -0.24699 0.09895 -0.24815 C 0.12578 -0.2662 0.08528 -0.24259 0.11093 -0.25625 C 0.11393 -0.25787 0.11692 -0.26018 0.11992 -0.26157 C 0.12187 -0.2625 0.12395 -0.26319 0.12591 -0.26412 C 0.1289 -0.26574 0.13177 -0.26852 0.13489 -0.26944 C 0.13958 -0.27129 0.16367 -0.27454 0.1664 -0.27477 C 0.17565 -0.27454 0.22382 -0.28079 0.24895 -0.26944 C 0.25052 -0.26875 0.25195 -0.26759 0.25338 -0.2669 C 0.25846 -0.26481 0.26354 -0.26366 0.26849 -0.26157 C 0.27044 -0.26065 0.27252 -0.26018 0.27447 -0.25879 C 0.27656 -0.25741 0.27838 -0.25509 0.28046 -0.25347 C 0.2819 -0.25254 0.28346 -0.25208 0.28489 -0.25092 C 0.28697 -0.2493 0.28893 -0.24699 0.29088 -0.2456 C 0.29244 -0.24444 0.29401 -0.24421 0.29544 -0.24282 C 0.297 -0.24143 0.29843 -0.23935 0.29987 -0.2375 C 0.30742 -0.21759 0.29778 -0.24213 0.30742 -0.22153 C 0.30859 -0.21898 0.30924 -0.21597 0.31041 -0.21342 C 0.31458 -0.20463 0.3151 -0.20741 0.31796 -0.19745 C 0.31809 -0.19676 0.31796 -0.19583 0.31796 -0.19491 " pathEditMode="relative" rAng="0" ptsTypes="AAAAAAAAAAAAAAAAAAAAAAAAAAAAAAAAAAAAA">
                                      <p:cBhvr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8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2.91667E-6 0.00023 C 0.00039 -0.01435 0.00065 -0.0287 0.00143 -0.04282 C 0.00169 -0.04653 0.00195 -0.05023 0.00299 -0.05347 C 0.00455 -0.05926 0.00729 -0.06366 0.00898 -0.06944 C 0.00989 -0.07291 0.01106 -0.07639 0.01198 -0.08009 C 0.0125 -0.08264 0.01263 -0.08565 0.01341 -0.08819 C 0.01471 -0.0919 0.01653 -0.09514 0.01797 -0.09884 C 0.02005 -0.10416 0.02135 -0.11018 0.02396 -0.11481 C 0.03711 -0.13819 0.02096 -0.10856 0.03138 -0.13079 C 0.03281 -0.13379 0.03476 -0.13565 0.03593 -0.13889 C 0.03724 -0.14213 0.03763 -0.14629 0.03893 -0.14954 C 0.0401 -0.15254 0.04218 -0.15463 0.04349 -0.15741 C 0.0457 -0.1625 0.04739 -0.16829 0.04948 -0.17361 C 0.05924 -0.19838 0.0487 -0.17153 0.05846 -0.19213 C 0.06692 -0.21018 0.05338 -0.18866 0.06888 -0.21342 C 0.07695 -0.22639 0.07643 -0.22315 0.08541 -0.23495 C 0.08802 -0.23819 0.0901 -0.24282 0.09297 -0.2456 C 0.09479 -0.24722 0.097 -0.24699 0.09896 -0.24815 C 0.12578 -0.2662 0.08528 -0.24259 0.11093 -0.25625 C 0.11393 -0.25787 0.11692 -0.26018 0.11992 -0.26157 C 0.12187 -0.2625 0.12396 -0.26319 0.12591 -0.26412 C 0.1289 -0.26574 0.13177 -0.26852 0.13489 -0.26944 C 0.13958 -0.27129 0.16367 -0.27454 0.1664 -0.27477 C 0.17565 -0.27454 0.22383 -0.28079 0.24896 -0.26944 C 0.25052 -0.26875 0.25195 -0.26759 0.25338 -0.2669 C 0.25846 -0.26481 0.26354 -0.26366 0.26849 -0.26157 C 0.27044 -0.26065 0.27252 -0.26018 0.27448 -0.25879 C 0.27656 -0.25741 0.27838 -0.25509 0.28047 -0.25347 C 0.2819 -0.25254 0.28346 -0.25208 0.28489 -0.25092 C 0.28698 -0.2493 0.28893 -0.24699 0.29088 -0.2456 C 0.29245 -0.24444 0.29401 -0.24421 0.29544 -0.24282 C 0.297 -0.24143 0.29843 -0.23935 0.29987 -0.2375 C 0.30742 -0.21759 0.29778 -0.24213 0.30742 -0.22153 C 0.30859 -0.21898 0.30924 -0.21597 0.31041 -0.21342 C 0.31458 -0.20463 0.3151 -0.20741 0.31797 -0.19745 C 0.3181 -0.19676 0.31797 -0.19583 0.31797 -0.19491 " pathEditMode="relative" rAng="0" ptsTypes="AAAAAAAAAAAAAAAAAAAAAAAAAAAAAAAAAAAAA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9EDD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8.33333E-7 0.0007 C 0.00573 0.00324 0.00703 0.00232 0.01263 0.0125 C 0.01875 0.02315 0.01419 0.01875 0.01966 0.03056 C 0.02136 0.03426 0.02305 0.03496 0.02474 0.03959 C 0.03164 0.05509 0.02109 0.02963 0.02852 0.05232 C 0.0319 0.06227 0.0332 0.06227 0.03685 0.06597 C 0.03789 0.06852 0.03893 0.07222 0.03997 0.075 C 0.04193 0.07871 0.0444 0.08125 0.04636 0.0831 C 0.05169 0.10209 0.04557 0.0831 0.05326 0.09676 C 0.05521 0.10047 0.05703 0.10672 0.05899 0.11019 C 0.06263 0.11667 0.06068 0.11297 0.06471 0.11945 C 0.06563 0.12199 0.06641 0.1257 0.06732 0.12755 C 0.06823 0.13009 0.07656 0.1419 0.07878 0.15023 C 0.07956 0.15301 0.08047 0.15672 0.08125 0.15926 C 0.08268 0.16273 0.08425 0.16482 0.08568 0.16736 C 0.08724 0.17014 0.08867 0.17292 0.09024 0.17662 C 0.09128 0.17917 0.09232 0.18287 0.09336 0.18565 C 0.09531 0.19005 0.09961 0.2 0.10156 0.20278 C 0.10287 0.20556 0.10417 0.20648 0.10547 0.20718 C 0.11289 0.22801 0.10313 0.20371 0.11497 0.22084 C 0.11693 0.22361 0.11875 0.23172 0.1207 0.23449 C 0.12318 0.23704 0.12578 0.23704 0.12826 0.23912 C 0.13021 0.24005 0.13216 0.24167 0.13399 0.24283 C 0.1487 0.25533 0.12461 0.23634 0.14544 0.25625 C 0.15078 0.26158 0.15599 0.26713 0.16133 0.26968 C 0.18425 0.27917 0.16862 0.27338 0.20833 0.27917 L 0.2681 0.27431 C 0.27109 0.27338 0.27943 0.26713 0.28268 0.26528 C 0.28386 0.26366 0.2849 0.26158 0.28594 0.26065 C 0.28776 0.25903 0.28971 0.25787 0.29167 0.25625 C 0.29232 0.25533 0.29284 0.25255 0.29349 0.25185 C 0.29675 0.24722 0.29649 0.24722 0.2987 0.24722 " pathEditMode="relative" rAng="0" ptsTypes="AAAAAAAAAAAAAAAAAAAAAAAAAAAAAAAAA">
                                      <p:cBhvr>
                                        <p:cTn id="51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39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3.54167E-6 0.00069 C 0.00573 0.00324 0.00703 0.00231 0.01263 0.0125 C 0.01875 0.02315 0.0142 0.01875 0.01967 0.03055 C 0.02136 0.03426 0.02305 0.03495 0.02474 0.03958 C 0.03164 0.05509 0.0211 0.02963 0.02852 0.05231 C 0.0319 0.06227 0.03321 0.06227 0.03685 0.06597 C 0.03789 0.06852 0.03894 0.07222 0.03998 0.075 C 0.04193 0.0787 0.0444 0.08125 0.04636 0.0831 C 0.0517 0.10208 0.04558 0.0831 0.05326 0.09676 C 0.05521 0.10046 0.05703 0.10671 0.05899 0.11018 C 0.06263 0.11666 0.06068 0.11296 0.06472 0.11944 C 0.06563 0.12199 0.06641 0.12569 0.06732 0.12754 C 0.06823 0.13009 0.07657 0.1419 0.07878 0.15023 C 0.07956 0.15301 0.08047 0.15671 0.08125 0.15926 C 0.08269 0.16273 0.08425 0.16481 0.08568 0.16736 C 0.08724 0.17014 0.08868 0.17291 0.09024 0.17662 C 0.09128 0.17916 0.09232 0.18287 0.09336 0.18565 C 0.09532 0.19004 0.09961 0.2 0.10157 0.20278 C 0.10287 0.20555 0.10417 0.20648 0.10547 0.20717 C 0.11289 0.22801 0.10313 0.2037 0.11498 0.22083 C 0.11693 0.22361 0.11875 0.23171 0.12071 0.23449 C 0.12318 0.23703 0.12578 0.23703 0.12826 0.23912 C 0.13021 0.24004 0.13217 0.24166 0.13399 0.24282 C 0.1487 0.25532 0.12461 0.23634 0.14545 0.25625 C 0.15078 0.26157 0.15599 0.26713 0.16133 0.26967 C 0.18425 0.27916 0.16862 0.27338 0.20834 0.27916 L 0.2681 0.2743 C 0.2711 0.27338 0.27943 0.26713 0.28269 0.26528 C 0.28386 0.26366 0.2849 0.26157 0.28594 0.26065 C 0.28776 0.25903 0.28972 0.25787 0.29167 0.25625 C 0.29232 0.25532 0.29284 0.25254 0.29349 0.25185 C 0.29675 0.24722 0.29649 0.24722 0.2987 0.24722 " pathEditMode="relative" rAng="0" ptsTypes="AAAAAAAAAAAAAAAAAAAAAAAAAAAAAAAAA">
                                      <p:cBhvr>
                                        <p:cTn id="5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395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4.16667E-6 0.00069 C 0.00573 0.00324 0.00703 0.00231 0.01263 0.0125 C 0.01875 0.02314 0.01419 0.01875 0.01966 0.03055 C 0.02135 0.03425 0.02304 0.03495 0.02474 0.03958 C 0.03164 0.05509 0.02109 0.02962 0.02851 0.05231 C 0.0319 0.06226 0.0332 0.06226 0.03684 0.06597 C 0.03789 0.06851 0.03893 0.07222 0.03997 0.075 C 0.04192 0.0787 0.0444 0.08125 0.04635 0.0831 C 0.05169 0.10208 0.04557 0.0831 0.05325 0.09675 C 0.0552 0.10046 0.05703 0.10671 0.05898 0.11018 C 0.06263 0.11666 0.06067 0.11296 0.06471 0.11944 C 0.06562 0.12199 0.0664 0.12569 0.06731 0.12754 C 0.06823 0.13009 0.07656 0.14189 0.07877 0.15023 C 0.07955 0.153 0.08046 0.15671 0.08125 0.15925 C 0.08268 0.16273 0.08424 0.16481 0.08567 0.16736 C 0.08724 0.17013 0.08867 0.17291 0.09023 0.17662 C 0.09127 0.17916 0.09231 0.18287 0.09336 0.18564 C 0.09531 0.19004 0.09961 0.2 0.10156 0.20277 C 0.10286 0.20555 0.10416 0.20648 0.10546 0.20717 C 0.11289 0.228 0.10312 0.2037 0.11497 0.22083 C 0.11692 0.22361 0.11875 0.23171 0.1207 0.23449 C 0.12317 0.23703 0.12578 0.23703 0.12825 0.23912 C 0.1302 0.24004 0.13216 0.24166 0.13398 0.24282 C 0.14869 0.25532 0.12461 0.23634 0.14544 0.25625 C 0.15078 0.26157 0.15599 0.26712 0.16132 0.26967 C 0.18424 0.27916 0.16862 0.27337 0.20833 0.27916 L 0.26809 0.2743 C 0.27109 0.27337 0.27942 0.26712 0.28268 0.26527 C 0.28385 0.26365 0.28489 0.26157 0.28593 0.26064 C 0.28776 0.25902 0.28971 0.25787 0.29166 0.25625 C 0.29231 0.25532 0.29283 0.25254 0.29349 0.25185 C 0.29674 0.24722 0.29648 0.24722 0.29869 0.24722 " pathEditMode="relative" rAng="0" ptsTypes="AAAAAAAAAAAAAAAAAAAAAAAAAAAAAAAAA">
                                      <p:cBhvr>
                                        <p:cTn id="5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395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2.29167E-6 0.00069 C 0.00573 0.00324 0.00703 0.00231 0.01263 0.0125 C 0.01875 0.02314 0.01419 0.01875 0.01966 0.03055 C 0.02135 0.03425 0.02304 0.03495 0.02474 0.03958 C 0.03164 0.05509 0.02109 0.02962 0.02851 0.05231 C 0.0319 0.06226 0.0332 0.06226 0.03685 0.06597 C 0.03789 0.06851 0.03893 0.07222 0.03997 0.075 C 0.04192 0.0787 0.0444 0.08125 0.04635 0.0831 C 0.05169 0.10208 0.04557 0.0831 0.05325 0.09675 C 0.05521 0.10046 0.05703 0.10671 0.05898 0.11018 C 0.06263 0.11666 0.06067 0.11296 0.06471 0.11944 C 0.06562 0.12199 0.0664 0.12569 0.06732 0.12754 C 0.06823 0.13009 0.07656 0.14189 0.07877 0.15023 C 0.07956 0.153 0.08047 0.15671 0.08125 0.15925 C 0.08268 0.16273 0.08424 0.16481 0.08567 0.16736 C 0.08724 0.17013 0.08867 0.17291 0.09023 0.17662 C 0.09127 0.17916 0.09232 0.18287 0.09336 0.18564 C 0.09531 0.19004 0.09961 0.2 0.10156 0.20277 C 0.10286 0.20555 0.10416 0.20648 0.10547 0.20717 C 0.11289 0.228 0.10312 0.2037 0.11497 0.22083 C 0.11692 0.22361 0.11875 0.23171 0.1207 0.23449 C 0.12317 0.23703 0.12578 0.23703 0.12825 0.23912 C 0.13021 0.24004 0.13216 0.24166 0.13398 0.24282 C 0.1487 0.25532 0.12461 0.23634 0.14544 0.25625 C 0.15078 0.26157 0.15599 0.26712 0.16133 0.26967 C 0.18424 0.27916 0.16862 0.27337 0.20833 0.27916 L 0.2681 0.2743 C 0.27109 0.27337 0.27942 0.26712 0.28268 0.26527 C 0.28385 0.26365 0.28489 0.26157 0.28594 0.26064 C 0.28776 0.25902 0.28971 0.25787 0.29166 0.25625 C 0.29232 0.25532 0.29284 0.25254 0.29349 0.25185 C 0.29674 0.24722 0.29648 0.24722 0.2987 0.24722 " pathEditMode="relative" rAng="0" ptsTypes="AAAAAAAAAAAAAAAAAAAAAAAAAAAAAAAAA">
                                      <p:cBhvr>
                                        <p:cTn id="5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1395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4.375E-6 0.00023 C -4.375E-6 0.00116 0.00026 0.01481 0.00157 0.01898 C 0.00196 0.02037 0.00261 0.02106 0.00313 0.02222 C 0.00508 0.03472 0.00248 0.01967 0.00547 0.03194 C 0.00586 0.03356 0.00586 0.03518 0.00638 0.0368 C 0.00717 0.03935 0.00847 0.0412 0.00951 0.04328 C 0.01068 0.04815 0.01198 0.0537 0.01355 0.05787 C 0.0155 0.06342 0.01797 0.06828 0.01993 0.07407 C 0.02097 0.07708 0.02201 0.08055 0.02305 0.08379 C 0.02396 0.08634 0.02448 0.08935 0.02553 0.0919 C 0.02657 0.09444 0.02813 0.09583 0.02943 0.09838 C 0.03021 0.10092 0.03086 0.10393 0.03191 0.10625 C 0.03568 0.11504 0.03542 0.10995 0.03829 0.11759 C 0.04193 0.12754 0.0392 0.1243 0.04388 0.13379 C 0.04454 0.13541 0.04558 0.13565 0.04623 0.13727 C 0.0474 0.13935 0.04831 0.14259 0.04935 0.14514 C 0.06263 0.1743 0.05079 0.14815 0.05899 0.16296 C 0.06654 0.17639 0.05925 0.16597 0.06771 0.17916 C 0.06954 0.18194 0.07149 0.18449 0.07331 0.18727 C 0.07579 0.19097 0.07813 0.19467 0.08047 0.19861 C 0.0823 0.20139 0.08438 0.20347 0.08607 0.20648 C 0.0875 0.20879 0.08868 0.21111 0.09011 0.21319 C 0.09141 0.21481 0.09284 0.21597 0.09415 0.21782 C 0.09558 0.22014 0.09662 0.22361 0.09805 0.22592 C 0.10066 0.23032 0.10769 0.24097 0.11081 0.24537 C 0.11211 0.24699 0.11355 0.24861 0.11485 0.25023 C 0.12487 0.26319 0.11394 0.25092 0.13073 0.26782 C 0.13243 0.26944 0.13386 0.27176 0.13555 0.27291 C 0.13685 0.27384 0.13816 0.27546 0.13959 0.27616 C 0.14219 0.27801 0.14493 0.27893 0.14753 0.28078 C 0.14974 0.28264 0.1517 0.28588 0.15391 0.28727 C 0.15599 0.28889 0.15821 0.28912 0.16029 0.29051 C 0.16355 0.29305 0.16667 0.29629 0.16993 0.29884 C 0.17279 0.30046 0.17566 0.30254 0.17865 0.30347 C 0.18399 0.30532 0.19467 0.30694 0.19467 0.30741 L 0.27279 0.30509 C 0.275 0.30509 0.27709 0.30463 0.27917 0.30347 C 0.30209 0.29328 0.2767 0.30231 0.29193 0.29722 C 0.29271 0.29606 0.29349 0.29444 0.29441 0.29375 C 0.29441 0.29398 0.29805 0.29768 0.3 0.29051 " pathEditMode="relative" rAng="0" ptsTypes="AAAAAAAAAAAAAAAAAAAAAAAAAAAAAAAAAAAAAAAAA">
                                      <p:cBhvr>
                                        <p:cTn id="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537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3.125E-6 0.00023 C 3.125E-6 0.00116 0.00026 0.01482 0.00156 0.01898 C 0.00195 0.02037 0.0026 0.02107 0.00312 0.02222 C 0.00508 0.03472 0.00247 0.01968 0.00547 0.03195 C 0.00586 0.03357 0.00586 0.03519 0.00638 0.03681 C 0.00716 0.03935 0.00846 0.04121 0.0095 0.04329 C 0.01067 0.04815 0.01198 0.05371 0.01354 0.05787 C 0.01549 0.06343 0.01797 0.06829 0.01992 0.07408 C 0.02096 0.07708 0.022 0.08056 0.02304 0.0838 C 0.02396 0.08634 0.02448 0.08935 0.02552 0.0919 C 0.02656 0.09445 0.02812 0.09583 0.02942 0.09838 C 0.03021 0.10093 0.03086 0.10394 0.0319 0.10625 C 0.03567 0.11505 0.03541 0.10996 0.03828 0.11759 C 0.04192 0.12755 0.03919 0.12431 0.04388 0.1338 C 0.04453 0.13542 0.04557 0.13565 0.04622 0.13727 C 0.04739 0.13935 0.0483 0.14259 0.04935 0.14514 C 0.06263 0.17431 0.05078 0.14815 0.05898 0.16296 C 0.06653 0.17639 0.05924 0.16597 0.06771 0.17917 C 0.06953 0.18195 0.07148 0.18449 0.0733 0.18727 C 0.07578 0.19097 0.07812 0.19468 0.08047 0.19861 C 0.08229 0.20139 0.08437 0.20347 0.08606 0.20648 C 0.0875 0.2088 0.08867 0.21111 0.0901 0.2132 C 0.0914 0.21482 0.09284 0.21597 0.09414 0.21783 C 0.09557 0.22014 0.09661 0.22361 0.09804 0.22593 C 0.10065 0.23033 0.10768 0.24097 0.1108 0.24537 C 0.11211 0.24699 0.11354 0.24861 0.11484 0.25023 C 0.12487 0.2632 0.11393 0.25093 0.13073 0.26783 C 0.13242 0.26945 0.13385 0.27176 0.13554 0.27292 C 0.13685 0.27384 0.13815 0.27546 0.13958 0.27616 C 0.14218 0.27801 0.14492 0.27894 0.14752 0.28079 C 0.14974 0.28264 0.15169 0.28588 0.1539 0.28727 C 0.15599 0.28889 0.1582 0.28912 0.16028 0.29051 C 0.16354 0.29306 0.16666 0.2963 0.16992 0.29884 C 0.17278 0.30046 0.17565 0.30255 0.17864 0.30347 C 0.18398 0.30533 0.19466 0.30695 0.19466 0.30741 L 0.27278 0.30509 C 0.275 0.30509 0.27708 0.30463 0.27916 0.30347 C 0.30208 0.29329 0.27669 0.30232 0.29192 0.29722 C 0.29271 0.29607 0.29349 0.29445 0.2944 0.29375 C 0.2944 0.29398 0.29804 0.29769 0.3 0.29051 " pathEditMode="relative" rAng="0" ptsTypes="AAAAAAAAAAAAAAAAAAAAAAAAAAAAAAAAAAAAAAAAA">
                                      <p:cBhvr>
                                        <p:cTn id="61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537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2.08333E-6 0.00023 C 2.08333E-6 0.00116 0.00026 0.01482 0.00156 0.01898 C 0.00195 0.02037 0.0026 0.02107 0.00312 0.02222 C 0.00508 0.03472 0.00247 0.01968 0.00547 0.03195 C 0.00586 0.03357 0.00586 0.03519 0.00638 0.03681 C 0.00716 0.03935 0.00846 0.04121 0.0095 0.04329 C 0.01068 0.04815 0.01198 0.05371 0.01354 0.05787 C 0.01549 0.06343 0.01797 0.06829 0.01992 0.07408 C 0.02096 0.07709 0.022 0.08056 0.02304 0.0838 C 0.02396 0.08635 0.02448 0.08935 0.02552 0.0919 C 0.02656 0.09445 0.02812 0.09584 0.02943 0.09838 C 0.03021 0.10093 0.03086 0.10394 0.0319 0.10625 C 0.03568 0.11505 0.03541 0.10996 0.03828 0.1176 C 0.04193 0.12755 0.03919 0.12431 0.04388 0.1338 C 0.04453 0.13542 0.04557 0.13565 0.04622 0.13727 C 0.04739 0.13935 0.04831 0.1426 0.04935 0.14514 C 0.06263 0.17431 0.05078 0.14815 0.05898 0.16297 C 0.06653 0.17639 0.05924 0.16597 0.06771 0.17917 C 0.06953 0.18195 0.07148 0.18449 0.07331 0.18727 C 0.07578 0.19097 0.07812 0.19468 0.08047 0.19861 C 0.08229 0.20139 0.08437 0.20347 0.08607 0.20648 C 0.0875 0.2088 0.08867 0.21111 0.0901 0.2132 C 0.0914 0.21482 0.09284 0.21597 0.09414 0.21783 C 0.09557 0.22014 0.09661 0.22361 0.09804 0.22593 C 0.10065 0.23033 0.10768 0.24097 0.11081 0.24537 C 0.11211 0.24699 0.11354 0.24861 0.11484 0.25023 C 0.12487 0.2632 0.11393 0.25093 0.13073 0.26783 C 0.13242 0.26945 0.13385 0.27176 0.13554 0.27292 C 0.13685 0.27385 0.13815 0.27547 0.13958 0.27616 C 0.14219 0.27801 0.14492 0.27894 0.14752 0.28079 C 0.14974 0.28264 0.15169 0.28588 0.1539 0.28727 C 0.15599 0.28889 0.1582 0.28912 0.16028 0.29051 C 0.16354 0.29306 0.16666 0.2963 0.16992 0.29885 C 0.17278 0.30047 0.17565 0.30255 0.17864 0.30347 C 0.18398 0.30533 0.19466 0.30695 0.19466 0.30741 L 0.27278 0.3051 C 0.275 0.3051 0.27708 0.30463 0.27916 0.30347 C 0.30208 0.29329 0.27669 0.30232 0.29193 0.29722 C 0.29271 0.29607 0.29349 0.29445 0.2944 0.29375 C 0.2944 0.29398 0.29804 0.29769 0.3 0.29051 " pathEditMode="relative" rAng="0" ptsTypes="AAAAAAAAAAAAAAAAAAAAAAAAAAAAAAAAAAAAAAAAA">
                                      <p:cBhvr>
                                        <p:cTn id="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97" grpId="0"/>
      <p:bldP spid="95" grpId="0"/>
      <p:bldP spid="25" grpId="0" animBg="1"/>
      <p:bldP spid="34" grpId="0" animBg="1"/>
      <p:bldP spid="35" grpId="0" animBg="1"/>
      <p:bldP spid="36" grpId="0" animBg="1"/>
      <p:bldP spid="125" grpId="0"/>
      <p:bldP spid="1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9329608-E236-AD1A-3CD0-B044F8A02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09" r="6497"/>
          <a:stretch/>
        </p:blipFill>
        <p:spPr>
          <a:xfrm>
            <a:off x="392876" y="3189055"/>
            <a:ext cx="4174361" cy="2705162"/>
          </a:xfrm>
          <a:prstGeom prst="rect">
            <a:avLst/>
          </a:prstGeom>
        </p:spPr>
      </p:pic>
      <p:pic>
        <p:nvPicPr>
          <p:cNvPr id="7" name="Picture 6" descr="Square&#10;&#10;Description automatically generated with medium confidence">
            <a:extLst>
              <a:ext uri="{FF2B5EF4-FFF2-40B4-BE49-F238E27FC236}">
                <a16:creationId xmlns:a16="http://schemas.microsoft.com/office/drawing/2014/main" id="{874096A4-B47E-94A9-A756-8E9743A0D3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2" y="3191574"/>
            <a:ext cx="1382117" cy="1097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2A54C-4BD9-9B1D-E0CB-7FEC6A7F01A4}"/>
              </a:ext>
            </a:extLst>
          </p:cNvPr>
          <p:cNvSpPr txBox="1"/>
          <p:nvPr/>
        </p:nvSpPr>
        <p:spPr>
          <a:xfrm>
            <a:off x="1297327" y="6037279"/>
            <a:ext cx="283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reward of </a:t>
            </a:r>
            <a:r>
              <a:rPr lang="en-US" sz="16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symmetrization</a:t>
            </a:r>
            <a:endParaRPr lang="en-CH" sz="1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140628-C179-F6F0-2776-E68FFC45A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" t="5165" b="56888"/>
          <a:stretch/>
        </p:blipFill>
        <p:spPr>
          <a:xfrm>
            <a:off x="493221" y="1271503"/>
            <a:ext cx="4586820" cy="19588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955A9-7A5B-B84A-4252-55408A0543D1}"/>
              </a:ext>
            </a:extLst>
          </p:cNvPr>
          <p:cNvSpPr txBox="1"/>
          <p:nvPr/>
        </p:nvSpPr>
        <p:spPr>
          <a:xfrm>
            <a:off x="36697" y="6518895"/>
            <a:ext cx="409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i="1" dirty="0" err="1">
                <a:solidFill>
                  <a:srgbClr val="000000"/>
                </a:solidFill>
                <a:latin typeface="Calibri"/>
                <a:cs typeface="Calibri"/>
              </a:rPr>
              <a:t>Willatt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Ceriotti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7"/>
              </a:rPr>
              <a:t>(JCP 2022)</a:t>
            </a:r>
            <a:endParaRPr lang="en-CH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6CD303-ECDE-9067-25A9-DCDBD574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3160" y="6492875"/>
            <a:ext cx="2743200" cy="365125"/>
          </a:xfrm>
        </p:spPr>
        <p:txBody>
          <a:bodyPr/>
          <a:lstStyle/>
          <a:p>
            <a:fld id="{C58145C5-2A9A-C44C-8FE3-3DD55608D33D}" type="slidenum">
              <a:rPr lang="en-CH" smtClean="0"/>
              <a:t>22</a:t>
            </a:fld>
            <a:endParaRPr lang="en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BCA590-C51E-1B0F-564D-CBC98E49BD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228" y="2345924"/>
            <a:ext cx="2488668" cy="2946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89D793-E9A8-A8C8-6A4F-C0D47C65BE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050590">
            <a:off x="10536580" y="2552235"/>
            <a:ext cx="2023958" cy="183071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B9B4BA7-D656-2805-89B4-4AA974F439B7}"/>
              </a:ext>
            </a:extLst>
          </p:cNvPr>
          <p:cNvSpPr txBox="1">
            <a:spLocks/>
          </p:cNvSpPr>
          <p:nvPr/>
        </p:nvSpPr>
        <p:spPr>
          <a:xfrm>
            <a:off x="157933" y="-143047"/>
            <a:ext cx="115044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Learning matrix elements of the Hamiltonian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DA2A1-5CDE-2E11-FE9F-568B23C31E4B}"/>
              </a:ext>
            </a:extLst>
          </p:cNvPr>
          <p:cNvSpPr txBox="1"/>
          <p:nvPr/>
        </p:nvSpPr>
        <p:spPr>
          <a:xfrm>
            <a:off x="649287" y="928283"/>
            <a:ext cx="193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Noisy “target”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77E34-0F36-CBAF-753A-8A4DD5CFE74A}"/>
              </a:ext>
            </a:extLst>
          </p:cNvPr>
          <p:cNvSpPr txBox="1"/>
          <p:nvPr/>
        </p:nvSpPr>
        <p:spPr>
          <a:xfrm>
            <a:off x="2954472" y="956010"/>
            <a:ext cx="193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F12C8B-CB77-ACDF-1B2F-C8F9C51D3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9983" y="2049065"/>
            <a:ext cx="4753546" cy="33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7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64A5E-601D-1CAD-D689-84E59FC2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1AA40-33E8-D167-1744-D1B14282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23</a:t>
            </a:fld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0CAE53-C616-B66B-8A80-A1718558C07D}"/>
              </a:ext>
            </a:extLst>
          </p:cNvPr>
          <p:cNvSpPr txBox="1"/>
          <p:nvPr/>
        </p:nvSpPr>
        <p:spPr>
          <a:xfrm>
            <a:off x="77477" y="6507888"/>
            <a:ext cx="4287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0000"/>
                </a:solidFill>
                <a:latin typeface="Calibri"/>
                <a:cs typeface="Calibri"/>
              </a:rPr>
              <a:t>Westermayr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(2021)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, Tang et al. (2024) 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BA2E21-CB09-9415-633A-51A054C1DBA2}"/>
              </a:ext>
            </a:extLst>
          </p:cNvPr>
          <p:cNvSpPr txBox="1">
            <a:spLocks/>
          </p:cNvSpPr>
          <p:nvPr/>
        </p:nvSpPr>
        <p:spPr>
          <a:xfrm>
            <a:off x="334235" y="-85349"/>
            <a:ext cx="11580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Hamiltonian as an ingredient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FA145-D39A-5B42-451A-03041C565172}"/>
              </a:ext>
            </a:extLst>
          </p:cNvPr>
          <p:cNvSpPr txBox="1"/>
          <p:nvPr/>
        </p:nvSpPr>
        <p:spPr>
          <a:xfrm>
            <a:off x="8962292" y="58309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shift the focus from the Hamiltonian as a target and start treating it as a model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D0915-3393-168A-F77D-75F63C08E661}"/>
              </a:ext>
            </a:extLst>
          </p:cNvPr>
          <p:cNvSpPr/>
          <p:nvPr/>
        </p:nvSpPr>
        <p:spPr>
          <a:xfrm>
            <a:off x="2772176" y="2753474"/>
            <a:ext cx="1592495" cy="205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E2134D-8D5B-D651-A8A2-FDA63A04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52" y="889306"/>
            <a:ext cx="8671248" cy="586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2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424F0-189B-C320-1E55-302A3915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4567D-2248-739A-0151-ED026565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24</a:t>
            </a:fld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594F2-0E11-93E6-C0A5-97A11D8D8E87}"/>
              </a:ext>
            </a:extLst>
          </p:cNvPr>
          <p:cNvSpPr txBox="1"/>
          <p:nvPr/>
        </p:nvSpPr>
        <p:spPr>
          <a:xfrm>
            <a:off x="0" y="6477809"/>
            <a:ext cx="4287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000000"/>
                </a:solidFill>
                <a:latin typeface="Calibri"/>
                <a:cs typeface="Calibri"/>
              </a:rPr>
              <a:t>Westermayr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 et al. 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(2021)</a:t>
            </a:r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64528D9-8F09-8A8E-3220-11678040E668}"/>
              </a:ext>
            </a:extLst>
          </p:cNvPr>
          <p:cNvSpPr txBox="1">
            <a:spLocks/>
          </p:cNvSpPr>
          <p:nvPr/>
        </p:nvSpPr>
        <p:spPr>
          <a:xfrm>
            <a:off x="370095" y="-1399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ML basis set compression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422AA-08DE-F1C8-3E83-0DB5399C839A}"/>
              </a:ext>
            </a:extLst>
          </p:cNvPr>
          <p:cNvSpPr/>
          <p:nvPr/>
        </p:nvSpPr>
        <p:spPr>
          <a:xfrm>
            <a:off x="3352063" y="4982166"/>
            <a:ext cx="473488" cy="5041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109528-FD9D-4B3A-7EF0-0633C66E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82" y="1011772"/>
            <a:ext cx="10011636" cy="54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47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42E5-1F55-4A52-8DB2-B365B798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39AF94-5B71-8676-1AF7-803B5A68B4B4}"/>
              </a:ext>
            </a:extLst>
          </p:cNvPr>
          <p:cNvGrpSpPr/>
          <p:nvPr/>
        </p:nvGrpSpPr>
        <p:grpSpPr>
          <a:xfrm>
            <a:off x="1351473" y="2518279"/>
            <a:ext cx="2207370" cy="2626040"/>
            <a:chOff x="5066196" y="2430568"/>
            <a:chExt cx="2207370" cy="262604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2A78AA5-9A16-6463-584B-88D5F5C60940}"/>
                </a:ext>
              </a:extLst>
            </p:cNvPr>
            <p:cNvCxnSpPr/>
            <p:nvPr/>
          </p:nvCxnSpPr>
          <p:spPr>
            <a:xfrm>
              <a:off x="5334000" y="5056608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6DDF1E-EE3A-8DF7-12F2-E72D382E0904}"/>
                </a:ext>
              </a:extLst>
            </p:cNvPr>
            <p:cNvCxnSpPr/>
            <p:nvPr/>
          </p:nvCxnSpPr>
          <p:spPr>
            <a:xfrm>
              <a:off x="5333996" y="4530136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CE112C-8CB4-4611-2A78-EC61449EC4E3}"/>
                </a:ext>
              </a:extLst>
            </p:cNvPr>
            <p:cNvCxnSpPr/>
            <p:nvPr/>
          </p:nvCxnSpPr>
          <p:spPr>
            <a:xfrm>
              <a:off x="5333998" y="4100645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08E819-FC17-5BCA-274C-2CC224472A3D}"/>
                </a:ext>
              </a:extLst>
            </p:cNvPr>
            <p:cNvCxnSpPr/>
            <p:nvPr/>
          </p:nvCxnSpPr>
          <p:spPr>
            <a:xfrm>
              <a:off x="5333995" y="3553088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EA1FD8-8518-6BEB-7E49-6AB043C6532B}"/>
                </a:ext>
              </a:extLst>
            </p:cNvPr>
            <p:cNvCxnSpPr/>
            <p:nvPr/>
          </p:nvCxnSpPr>
          <p:spPr>
            <a:xfrm>
              <a:off x="5333994" y="2943488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2B7541A-BD65-41CF-CDEA-60A532CFA1D0}"/>
                </a:ext>
              </a:extLst>
            </p:cNvPr>
            <p:cNvCxnSpPr/>
            <p:nvPr/>
          </p:nvCxnSpPr>
          <p:spPr>
            <a:xfrm>
              <a:off x="5333993" y="2693805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0AE35C-7152-5144-9468-635D44D522D4}"/>
                </a:ext>
              </a:extLst>
            </p:cNvPr>
            <p:cNvCxnSpPr/>
            <p:nvPr/>
          </p:nvCxnSpPr>
          <p:spPr>
            <a:xfrm>
              <a:off x="5333992" y="2430568"/>
              <a:ext cx="18010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E218E5-9048-96FF-D6D7-F1889A2B2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6196" y="2501484"/>
              <a:ext cx="0" cy="243043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64FF63-4A62-9B36-C462-D5CA610F1BBE}"/>
                </a:ext>
              </a:extLst>
            </p:cNvPr>
            <p:cNvSpPr/>
            <p:nvPr/>
          </p:nvSpPr>
          <p:spPr>
            <a:xfrm>
              <a:off x="5195508" y="2742974"/>
              <a:ext cx="2078058" cy="1966167"/>
            </a:xfrm>
            <a:prstGeom prst="rect">
              <a:avLst/>
            </a:prstGeom>
            <a:noFill/>
            <a:ln>
              <a:solidFill>
                <a:srgbClr val="004EFB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48C6CC-6A19-8AE4-A33E-037738418206}"/>
              </a:ext>
            </a:extLst>
          </p:cNvPr>
          <p:cNvGrpSpPr/>
          <p:nvPr/>
        </p:nvGrpSpPr>
        <p:grpSpPr>
          <a:xfrm>
            <a:off x="4690018" y="2452042"/>
            <a:ext cx="2759169" cy="2782277"/>
            <a:chOff x="2846631" y="1938011"/>
            <a:chExt cx="2759169" cy="27822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4DBB3F-873F-762B-D089-2500CA19A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628" t="11192"/>
            <a:stretch/>
          </p:blipFill>
          <p:spPr>
            <a:xfrm>
              <a:off x="3211400" y="2352061"/>
              <a:ext cx="2394400" cy="23682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04F670-341F-F22A-36DB-778F5C0693EC}"/>
                    </a:ext>
                  </a:extLst>
                </p:cNvPr>
                <p:cNvSpPr txBox="1"/>
                <p:nvPr/>
              </p:nvSpPr>
              <p:spPr>
                <a:xfrm>
                  <a:off x="2861859" y="4332753"/>
                  <a:ext cx="278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F04F670-341F-F22A-36DB-778F5C0693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1859" y="4332753"/>
                  <a:ext cx="2786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391" r="-8696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A73EC37-7650-8981-25A6-27EB2428574E}"/>
                    </a:ext>
                  </a:extLst>
                </p:cNvPr>
                <p:cNvSpPr txBox="1"/>
                <p:nvPr/>
              </p:nvSpPr>
              <p:spPr>
                <a:xfrm>
                  <a:off x="5268515" y="1938011"/>
                  <a:ext cx="278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A73EC37-7650-8981-25A6-27EB24285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515" y="1938011"/>
                  <a:ext cx="2786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391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F48E0CE-AC06-73FE-3CFB-B1A6B69E626D}"/>
                    </a:ext>
                  </a:extLst>
                </p:cNvPr>
                <p:cNvSpPr txBox="1"/>
                <p:nvPr/>
              </p:nvSpPr>
              <p:spPr>
                <a:xfrm>
                  <a:off x="4568004" y="1948897"/>
                  <a:ext cx="310405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F48E0CE-AC06-73FE-3CFB-B1A6B69E6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8004" y="1948897"/>
                  <a:ext cx="310405" cy="286104"/>
                </a:xfrm>
                <a:prstGeom prst="rect">
                  <a:avLst/>
                </a:prstGeom>
                <a:blipFill>
                  <a:blip r:embed="rId10"/>
                  <a:stretch>
                    <a:fillRect l="-24000" t="-12500" r="-8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C131CA6-AFE4-E69F-2E9E-9AD16F53C281}"/>
                    </a:ext>
                  </a:extLst>
                </p:cNvPr>
                <p:cNvSpPr txBox="1"/>
                <p:nvPr/>
              </p:nvSpPr>
              <p:spPr>
                <a:xfrm>
                  <a:off x="2850803" y="3694396"/>
                  <a:ext cx="310405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C131CA6-AFE4-E69F-2E9E-9AD16F53C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0803" y="3694396"/>
                  <a:ext cx="310405" cy="286104"/>
                </a:xfrm>
                <a:prstGeom prst="rect">
                  <a:avLst/>
                </a:prstGeom>
                <a:blipFill>
                  <a:blip r:embed="rId11"/>
                  <a:stretch>
                    <a:fillRect l="-28000" t="-13043" r="-8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F7AD9DD-03F8-773A-E3CF-52B28EF42C18}"/>
                    </a:ext>
                  </a:extLst>
                </p:cNvPr>
                <p:cNvSpPr txBox="1"/>
                <p:nvPr/>
              </p:nvSpPr>
              <p:spPr>
                <a:xfrm>
                  <a:off x="3277448" y="1964976"/>
                  <a:ext cx="305596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F7AD9DD-03F8-773A-E3CF-52B28EF42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7448" y="1964976"/>
                  <a:ext cx="305596" cy="286104"/>
                </a:xfrm>
                <a:prstGeom prst="rect">
                  <a:avLst/>
                </a:prstGeom>
                <a:blipFill>
                  <a:blip r:embed="rId12"/>
                  <a:stretch>
                    <a:fillRect l="-24000" t="-12500" r="-8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EBD919-8296-FE2F-C94C-E7E148091DA2}"/>
                    </a:ext>
                  </a:extLst>
                </p:cNvPr>
                <p:cNvSpPr txBox="1"/>
                <p:nvPr/>
              </p:nvSpPr>
              <p:spPr>
                <a:xfrm>
                  <a:off x="2848274" y="2463727"/>
                  <a:ext cx="305596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5EBD919-8296-FE2F-C94C-E7E148091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8274" y="2463727"/>
                  <a:ext cx="305596" cy="286104"/>
                </a:xfrm>
                <a:prstGeom prst="rect">
                  <a:avLst/>
                </a:prstGeom>
                <a:blipFill>
                  <a:blip r:embed="rId13"/>
                  <a:stretch>
                    <a:fillRect l="-24000" t="-13043" r="-8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5580D2-AD3A-B619-DF49-51CC06CCC21E}"/>
                    </a:ext>
                  </a:extLst>
                </p:cNvPr>
                <p:cNvSpPr txBox="1"/>
                <p:nvPr/>
              </p:nvSpPr>
              <p:spPr>
                <a:xfrm>
                  <a:off x="3900223" y="1950799"/>
                  <a:ext cx="310919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5580D2-AD3A-B619-DF49-51CC06CCC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223" y="1950799"/>
                  <a:ext cx="310919" cy="286104"/>
                </a:xfrm>
                <a:prstGeom prst="rect">
                  <a:avLst/>
                </a:prstGeom>
                <a:blipFill>
                  <a:blip r:embed="rId14"/>
                  <a:stretch>
                    <a:fillRect l="-23077" t="-12500" r="-384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534D29E-0350-59FD-A126-0C3768EDE35B}"/>
                    </a:ext>
                  </a:extLst>
                </p:cNvPr>
                <p:cNvSpPr txBox="1"/>
                <p:nvPr/>
              </p:nvSpPr>
              <p:spPr>
                <a:xfrm>
                  <a:off x="2846631" y="3085829"/>
                  <a:ext cx="310919" cy="2861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534D29E-0350-59FD-A126-0C3768EDE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631" y="3085829"/>
                  <a:ext cx="310919" cy="286104"/>
                </a:xfrm>
                <a:prstGeom prst="rect">
                  <a:avLst/>
                </a:prstGeom>
                <a:blipFill>
                  <a:blip r:embed="rId15"/>
                  <a:stretch>
                    <a:fillRect l="-23077" t="-13043" r="-384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04AC52-631F-F970-C032-DB7DB872FAEE}"/>
              </a:ext>
            </a:extLst>
          </p:cNvPr>
          <p:cNvGrpSpPr/>
          <p:nvPr/>
        </p:nvGrpSpPr>
        <p:grpSpPr>
          <a:xfrm>
            <a:off x="8441887" y="1929042"/>
            <a:ext cx="2747717" cy="3784600"/>
            <a:chOff x="7433372" y="1106686"/>
            <a:chExt cx="2747717" cy="37846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793B85B-3028-AA14-EA94-87DE41625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81794"/>
            <a:stretch/>
          </p:blipFill>
          <p:spPr>
            <a:xfrm rot="5400000">
              <a:off x="5862461" y="2677597"/>
              <a:ext cx="3784600" cy="6427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96F2CB-02C1-5660-EB34-9FD8A479F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14528" r="48183" b="40532"/>
            <a:stretch/>
          </p:blipFill>
          <p:spPr>
            <a:xfrm>
              <a:off x="8140240" y="1412342"/>
              <a:ext cx="1961051" cy="15866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8F3FD5-BB45-9AE6-A58D-C8D0DD1DC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66758" r="48183"/>
            <a:stretch/>
          </p:blipFill>
          <p:spPr>
            <a:xfrm>
              <a:off x="8220038" y="3064240"/>
              <a:ext cx="1961051" cy="11736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B4414-87E9-9C28-5D8A-88197669BFD9}"/>
                </a:ext>
              </a:extLst>
            </p:cNvPr>
            <p:cNvSpPr txBox="1"/>
            <p:nvPr/>
          </p:nvSpPr>
          <p:spPr>
            <a:xfrm>
              <a:off x="8789021" y="2901163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11403-E0EC-0B43-926E-7BB2DD096D79}"/>
                  </a:ext>
                </a:extLst>
              </p:cNvPr>
              <p:cNvSpPr txBox="1"/>
              <p:nvPr/>
            </p:nvSpPr>
            <p:spPr>
              <a:xfrm rot="16200000">
                <a:off x="1177790" y="3515475"/>
                <a:ext cx="2355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C11403-E0EC-0B43-926E-7BB2DD096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77790" y="3515475"/>
                <a:ext cx="235526" cy="646331"/>
              </a:xfrm>
              <a:prstGeom prst="rect">
                <a:avLst/>
              </a:prstGeom>
              <a:blipFill>
                <a:blip r:embed="rId18"/>
                <a:stretch>
                  <a:fillRect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E0FD12-CAD3-8396-D9CD-3D81F31EDF17}"/>
                  </a:ext>
                </a:extLst>
              </p:cNvPr>
              <p:cNvSpPr txBox="1"/>
              <p:nvPr/>
            </p:nvSpPr>
            <p:spPr>
              <a:xfrm>
                <a:off x="2246532" y="4253392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E0FD12-CAD3-8396-D9CD-3D81F31ED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32" y="4253392"/>
                <a:ext cx="41668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D4C81D-1559-7F28-2899-6C9CEA0608F8}"/>
                  </a:ext>
                </a:extLst>
              </p:cNvPr>
              <p:cNvSpPr txBox="1"/>
              <p:nvPr/>
            </p:nvSpPr>
            <p:spPr>
              <a:xfrm>
                <a:off x="2260751" y="3836820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D4C81D-1559-7F28-2899-6C9CEA060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51" y="3836820"/>
                <a:ext cx="41668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011272-97F9-B488-DFEF-6C0C63BC3C95}"/>
                  </a:ext>
                </a:extLst>
              </p:cNvPr>
              <p:cNvSpPr txBox="1"/>
              <p:nvPr/>
            </p:nvSpPr>
            <p:spPr>
              <a:xfrm>
                <a:off x="2247267" y="3317168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E011272-97F9-B488-DFEF-6C0C63BC3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267" y="3317168"/>
                <a:ext cx="41668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A72E4D-502A-78CA-5FC9-A09C859C7C57}"/>
                  </a:ext>
                </a:extLst>
              </p:cNvPr>
              <p:cNvSpPr txBox="1"/>
              <p:nvPr/>
            </p:nvSpPr>
            <p:spPr>
              <a:xfrm>
                <a:off x="2286545" y="2727898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FA72E4D-502A-78CA-5FC9-A09C859C7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545" y="2727898"/>
                <a:ext cx="41668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1C97A6-6168-9ABA-D06F-658E917814FD}"/>
                  </a:ext>
                </a:extLst>
              </p:cNvPr>
              <p:cNvSpPr txBox="1"/>
              <p:nvPr/>
            </p:nvSpPr>
            <p:spPr>
              <a:xfrm>
                <a:off x="5096179" y="2899358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1C97A6-6168-9ABA-D06F-658E9178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2899358"/>
                <a:ext cx="416689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B8C6C0D-FD68-2625-AB44-D05D5DD1DD47}"/>
                  </a:ext>
                </a:extLst>
              </p:cNvPr>
              <p:cNvSpPr txBox="1"/>
              <p:nvPr/>
            </p:nvSpPr>
            <p:spPr>
              <a:xfrm>
                <a:off x="5711589" y="3509231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B8C6C0D-FD68-2625-AB44-D05D5DD1D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589" y="3509231"/>
                <a:ext cx="41668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6250D7-FED7-8B53-CFD9-D9D1D20D7284}"/>
                  </a:ext>
                </a:extLst>
              </p:cNvPr>
              <p:cNvSpPr txBox="1"/>
              <p:nvPr/>
            </p:nvSpPr>
            <p:spPr>
              <a:xfrm>
                <a:off x="6325307" y="4093300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6250D7-FED7-8B53-CFD9-D9D1D20D7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307" y="4093300"/>
                <a:ext cx="416689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BC254-7385-0B20-40AA-811A0AE03F04}"/>
                  </a:ext>
                </a:extLst>
              </p:cNvPr>
              <p:cNvSpPr txBox="1"/>
              <p:nvPr/>
            </p:nvSpPr>
            <p:spPr>
              <a:xfrm>
                <a:off x="6955604" y="4750924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4BC254-7385-0B20-40AA-811A0AE03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604" y="4750924"/>
                <a:ext cx="4166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77773FE0-9BA2-81AA-283C-A13911BBDCF4}"/>
              </a:ext>
            </a:extLst>
          </p:cNvPr>
          <p:cNvSpPr txBox="1"/>
          <p:nvPr/>
        </p:nvSpPr>
        <p:spPr>
          <a:xfrm>
            <a:off x="8799478" y="5455730"/>
            <a:ext cx="2488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Unphysical resulting intermediate projection!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E38F64-9B3C-F434-0121-D3E9EF3223F6}"/>
              </a:ext>
            </a:extLst>
          </p:cNvPr>
          <p:cNvSpPr txBox="1"/>
          <p:nvPr/>
        </p:nvSpPr>
        <p:spPr>
          <a:xfrm>
            <a:off x="1172" y="6444019"/>
            <a:ext cx="6625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Cignoni, Suman,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Cupellini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Mennucci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Ceriotti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27"/>
              </a:rPr>
              <a:t>(ACS CS 2024)</a:t>
            </a:r>
            <a:endParaRPr lang="en-CH" dirty="0"/>
          </a:p>
        </p:txBody>
      </p:sp>
      <p:sp>
        <p:nvSpPr>
          <p:cNvPr id="3" name="Title 37">
            <a:extLst>
              <a:ext uri="{FF2B5EF4-FFF2-40B4-BE49-F238E27FC236}">
                <a16:creationId xmlns:a16="http://schemas.microsoft.com/office/drawing/2014/main" id="{03A763EF-13B6-82EA-6882-04CE10BD1A46}"/>
              </a:ext>
            </a:extLst>
          </p:cNvPr>
          <p:cNvSpPr txBox="1">
            <a:spLocks/>
          </p:cNvSpPr>
          <p:nvPr/>
        </p:nvSpPr>
        <p:spPr>
          <a:xfrm>
            <a:off x="798324" y="-330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Physical constraints to the rescue</a:t>
            </a:r>
          </a:p>
        </p:txBody>
      </p:sp>
    </p:spTree>
    <p:extLst>
      <p:ext uri="{BB962C8B-B14F-4D97-AF65-F5344CB8AC3E}">
        <p14:creationId xmlns:p14="http://schemas.microsoft.com/office/powerpoint/2010/main" val="33479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E431-EAEF-FFA0-A8A7-9DC1C9B6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43DF6-D77C-E2D4-295F-6CEB58C1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26</a:t>
            </a:fld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C6C780-7B3B-E0DB-8516-E97119E01F25}"/>
              </a:ext>
            </a:extLst>
          </p:cNvPr>
          <p:cNvSpPr txBox="1"/>
          <p:nvPr/>
        </p:nvSpPr>
        <p:spPr>
          <a:xfrm>
            <a:off x="1172" y="6444019"/>
            <a:ext cx="6625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Cignoni, Suman,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Cupellini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Mennucci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Ceriotti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(ACS CS 2024)</a:t>
            </a:r>
            <a:endParaRPr lang="en-CH" dirty="0"/>
          </a:p>
        </p:txBody>
      </p:sp>
      <p:sp>
        <p:nvSpPr>
          <p:cNvPr id="3" name="Title 37">
            <a:extLst>
              <a:ext uri="{FF2B5EF4-FFF2-40B4-BE49-F238E27FC236}">
                <a16:creationId xmlns:a16="http://schemas.microsoft.com/office/drawing/2014/main" id="{C92FBDE9-8590-044A-354F-2BB0AC82130E}"/>
              </a:ext>
            </a:extLst>
          </p:cNvPr>
          <p:cNvSpPr txBox="1">
            <a:spLocks/>
          </p:cNvSpPr>
          <p:nvPr/>
        </p:nvSpPr>
        <p:spPr>
          <a:xfrm>
            <a:off x="798324" y="-330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Physical constraints to the rescue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E81715-CADE-61C1-BE0A-7994F289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52" y="912527"/>
            <a:ext cx="11237418" cy="604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AA8D-B38E-D9C2-CA42-5098D783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8" y="-69316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And, surprise sweet treats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E7176-5F2F-3431-DE0D-842CD329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94961-E378-9902-7A1E-74512DF54C40}"/>
              </a:ext>
            </a:extLst>
          </p:cNvPr>
          <p:cNvSpPr txBox="1"/>
          <p:nvPr/>
        </p:nvSpPr>
        <p:spPr>
          <a:xfrm>
            <a:off x="1071233" y="1072158"/>
            <a:ext cx="933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Excitations computed based on the ground-state Hamiltonian with the </a:t>
            </a:r>
            <a:r>
              <a:rPr lang="en-US" u="sng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sTDA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approximation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CEB00-57A5-620D-1E73-71711F3F368D}"/>
              </a:ext>
            </a:extLst>
          </p:cNvPr>
          <p:cNvSpPr txBox="1"/>
          <p:nvPr/>
        </p:nvSpPr>
        <p:spPr>
          <a:xfrm>
            <a:off x="2330824" y="6508704"/>
            <a:ext cx="753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Molecules in the training set – but we didn’t train 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sTDA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excited state spectra!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12ED7-E144-666A-938A-A84F716F7DF0}"/>
              </a:ext>
            </a:extLst>
          </p:cNvPr>
          <p:cNvSpPr txBox="1"/>
          <p:nvPr/>
        </p:nvSpPr>
        <p:spPr>
          <a:xfrm>
            <a:off x="13076583" y="5514201"/>
            <a:ext cx="403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Representative molecules from validation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CCDBA-4C1D-8DEF-DFEB-C4A1320B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4729"/>
            <a:ext cx="10215235" cy="503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4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D5BE0-9576-84E1-6743-574C7474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CD3B-40E9-FFE3-BAFA-8E9A2414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06" y="43549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Transferability across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9DC0-036B-B1F9-9C65-827545EE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Content Placeholder 5" descr="A diagram of different types of atoms&#10;&#10;Description automatically generated with medium confidence">
            <a:extLst>
              <a:ext uri="{FF2B5EF4-FFF2-40B4-BE49-F238E27FC236}">
                <a16:creationId xmlns:a16="http://schemas.microsoft.com/office/drawing/2014/main" id="{C2C55E00-ECB8-1A36-852F-25275A0B9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6" r="59081" b="46115"/>
          <a:stretch/>
        </p:blipFill>
        <p:spPr>
          <a:xfrm>
            <a:off x="0" y="2075586"/>
            <a:ext cx="4499423" cy="2862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F123A-0028-1B0D-F1CC-0BCBA375D40B}"/>
              </a:ext>
            </a:extLst>
          </p:cNvPr>
          <p:cNvSpPr txBox="1"/>
          <p:nvPr/>
        </p:nvSpPr>
        <p:spPr>
          <a:xfrm>
            <a:off x="1391632" y="5032088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Training set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A5B83F-478C-7236-AF95-31A43EAE74DA}"/>
              </a:ext>
            </a:extLst>
          </p:cNvPr>
          <p:cNvSpPr txBox="1"/>
          <p:nvPr/>
        </p:nvSpPr>
        <p:spPr>
          <a:xfrm>
            <a:off x="74609" y="5830351"/>
            <a:ext cx="449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effective Hamiltonian captures the physics of the large basis </a:t>
            </a:r>
          </a:p>
        </p:txBody>
      </p:sp>
      <p:pic>
        <p:nvPicPr>
          <p:cNvPr id="3" name="Picture 2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139A44F0-AF6B-DA04-E817-1E2A416254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241" y="1175525"/>
            <a:ext cx="7772400" cy="5206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87FE94-36E5-0C80-A9D3-7813CC2A5379}"/>
              </a:ext>
            </a:extLst>
          </p:cNvPr>
          <p:cNvGrpSpPr/>
          <p:nvPr/>
        </p:nvGrpSpPr>
        <p:grpSpPr>
          <a:xfrm>
            <a:off x="74609" y="2075586"/>
            <a:ext cx="11927575" cy="2847228"/>
            <a:chOff x="0" y="2075586"/>
            <a:chExt cx="11927575" cy="28472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338A04-7E6D-B3E6-37F8-2405BE275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12" t="59225"/>
            <a:stretch>
              <a:fillRect/>
            </a:stretch>
          </p:blipFill>
          <p:spPr>
            <a:xfrm>
              <a:off x="0" y="2152259"/>
              <a:ext cx="11927575" cy="277055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82B5B4-E89D-381E-0C9C-2BC647C769DE}"/>
                </a:ext>
              </a:extLst>
            </p:cNvPr>
            <p:cNvSpPr/>
            <p:nvPr/>
          </p:nvSpPr>
          <p:spPr>
            <a:xfrm>
              <a:off x="272906" y="2075586"/>
              <a:ext cx="674745" cy="20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39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60D3F-FC07-DB84-D614-5B574780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1907-B1F1-3445-4C91-8624A1F7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27" y="-99584"/>
            <a:ext cx="11274079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Unlock more recipes with differentiable QM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AF55C-1FFF-A7F6-1E34-4BED00265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1749" y="931139"/>
            <a:ext cx="1315327" cy="10094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7CFE8-9F34-3BC3-74E7-BFBCA968C18A}"/>
              </a:ext>
            </a:extLst>
          </p:cNvPr>
          <p:cNvSpPr txBox="1"/>
          <p:nvPr/>
        </p:nvSpPr>
        <p:spPr>
          <a:xfrm>
            <a:off x="1171" y="6444019"/>
            <a:ext cx="827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Suman,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Pegolo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Türk, Zhang, Chan, Ceriotti (JCTC 2025)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52CB7-65F6-52DE-A0C5-F9AF3EAE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333" y="1940576"/>
            <a:ext cx="1401946" cy="22431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95C4C-A719-F602-F284-3EF8F3C03051}"/>
              </a:ext>
            </a:extLst>
          </p:cNvPr>
          <p:cNvSpPr/>
          <p:nvPr/>
        </p:nvSpPr>
        <p:spPr>
          <a:xfrm>
            <a:off x="4929085" y="3426606"/>
            <a:ext cx="1044000" cy="920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DA78C7-FA51-86CA-393B-77E9402D668F}"/>
              </a:ext>
            </a:extLst>
          </p:cNvPr>
          <p:cNvSpPr/>
          <p:nvPr/>
        </p:nvSpPr>
        <p:spPr>
          <a:xfrm>
            <a:off x="6889577" y="2812171"/>
            <a:ext cx="2372468" cy="2127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3BDA8-069E-13B8-1AD6-90FC22D1C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20" y="807326"/>
            <a:ext cx="10573106" cy="568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0A3A1-37DC-0DDB-1E7B-5A0741B6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3" y="1730077"/>
            <a:ext cx="3418177" cy="383662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mutually beneficial  exchange between science and ML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819E13-2847-53B6-0F70-53B177981E4B}"/>
              </a:ext>
            </a:extLst>
          </p:cNvPr>
          <p:cNvGrpSpPr/>
          <p:nvPr/>
        </p:nvGrpSpPr>
        <p:grpSpPr>
          <a:xfrm>
            <a:off x="7222756" y="119982"/>
            <a:ext cx="4955992" cy="3038347"/>
            <a:chOff x="4454218" y="306187"/>
            <a:chExt cx="4955992" cy="30383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0F2A20-1F1B-4AF8-16CA-98A3E6F3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4218" y="306187"/>
              <a:ext cx="4955992" cy="30383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149A39-8A43-F95E-9127-6D0E24AA814A}"/>
                </a:ext>
              </a:extLst>
            </p:cNvPr>
            <p:cNvSpPr txBox="1"/>
            <p:nvPr/>
          </p:nvSpPr>
          <p:spPr>
            <a:xfrm>
              <a:off x="5778035" y="970055"/>
              <a:ext cx="31643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 Hardware 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improvements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B26295-09FE-80BA-221B-54AAEC0E934A}"/>
              </a:ext>
            </a:extLst>
          </p:cNvPr>
          <p:cNvGrpSpPr/>
          <p:nvPr/>
        </p:nvGrpSpPr>
        <p:grpSpPr>
          <a:xfrm>
            <a:off x="3443230" y="3353424"/>
            <a:ext cx="5434560" cy="3322637"/>
            <a:chOff x="661440" y="3552881"/>
            <a:chExt cx="5434560" cy="33226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E23652-E084-0CF0-3444-ED0136B9C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61440" y="3552881"/>
              <a:ext cx="5434560" cy="33226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B4EEBE6-B62C-B546-2E43-0CA5060998B9}"/>
                </a:ext>
              </a:extLst>
            </p:cNvPr>
            <p:cNvSpPr txBox="1"/>
            <p:nvPr/>
          </p:nvSpPr>
          <p:spPr>
            <a:xfrm>
              <a:off x="2154630" y="4739925"/>
              <a:ext cx="289962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Theoretical &amp; Experimental scientific advances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4A2AC7-E9CD-85EE-7434-13F64F895ADE}"/>
              </a:ext>
            </a:extLst>
          </p:cNvPr>
          <p:cNvGrpSpPr/>
          <p:nvPr/>
        </p:nvGrpSpPr>
        <p:grpSpPr>
          <a:xfrm>
            <a:off x="4681038" y="106730"/>
            <a:ext cx="3018904" cy="3994879"/>
            <a:chOff x="1899248" y="306187"/>
            <a:chExt cx="3018904" cy="39948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E5DB2E-8AEA-E483-BE7C-2E6653106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9248" y="306187"/>
              <a:ext cx="3018904" cy="39948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A8198B-2668-4BDB-8BFD-983FD3FAC8AC}"/>
                </a:ext>
              </a:extLst>
            </p:cNvPr>
            <p:cNvSpPr txBox="1"/>
            <p:nvPr/>
          </p:nvSpPr>
          <p:spPr>
            <a:xfrm>
              <a:off x="2490079" y="340164"/>
              <a:ext cx="2315185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A strategy to 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“learn”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 from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  data</a:t>
              </a:r>
            </a:p>
            <a:p>
              <a:endParaRPr lang="en-US" sz="2800" dirty="0">
                <a:solidFill>
                  <a:schemeClr val="bg1"/>
                </a:solidFill>
                <a:latin typeface="Helvetica" pitchFamily="2" charset="0"/>
              </a:endParaRP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Software advances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719725-586D-1401-9919-31A08889D60A}"/>
              </a:ext>
            </a:extLst>
          </p:cNvPr>
          <p:cNvGrpSpPr/>
          <p:nvPr/>
        </p:nvGrpSpPr>
        <p:grpSpPr>
          <a:xfrm>
            <a:off x="8131806" y="2463873"/>
            <a:ext cx="3705906" cy="4187408"/>
            <a:chOff x="5350016" y="2663330"/>
            <a:chExt cx="3705906" cy="41874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EE22B5-BE3C-85CA-B1A7-46E8F2C7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0016" y="2663330"/>
              <a:ext cx="3164397" cy="41874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220F80-3020-55C0-C783-4E78D94EC51C}"/>
                </a:ext>
              </a:extLst>
            </p:cNvPr>
            <p:cNvSpPr txBox="1"/>
            <p:nvPr/>
          </p:nvSpPr>
          <p:spPr>
            <a:xfrm>
              <a:off x="6058289" y="4121318"/>
              <a:ext cx="299763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Availability 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of high 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quality</a:t>
              </a:r>
            </a:p>
            <a:p>
              <a:r>
                <a:rPr lang="en-US" sz="2800" dirty="0">
                  <a:solidFill>
                    <a:schemeClr val="bg1"/>
                  </a:solidFill>
                  <a:latin typeface="Helvetica" pitchFamily="2" charset="0"/>
                </a:rPr>
                <a:t>    data</a:t>
              </a: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3FEE8E90-B840-3424-3051-B58D49F6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C2E6C-FF17-C8AB-E432-065DFFF0656D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Levine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7"/>
              </a:rPr>
              <a:t>2025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3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BA42-3270-3799-5496-8948ACD03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31B0D02-1FBA-C15B-E1DB-782515447A7B}"/>
              </a:ext>
            </a:extLst>
          </p:cNvPr>
          <p:cNvSpPr txBox="1">
            <a:spLocks/>
          </p:cNvSpPr>
          <p:nvPr/>
        </p:nvSpPr>
        <p:spPr>
          <a:xfrm>
            <a:off x="191233" y="-72096"/>
            <a:ext cx="112740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New ingredients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  <a:sym typeface="Wingdings" pitchFamily="2" charset="2"/>
              </a:rPr>
              <a:t>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new recipes!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27A366-3DB6-009F-6081-D70830779BF9}"/>
              </a:ext>
            </a:extLst>
          </p:cNvPr>
          <p:cNvSpPr txBox="1"/>
          <p:nvPr/>
        </p:nvSpPr>
        <p:spPr>
          <a:xfrm>
            <a:off x="0" y="6526768"/>
            <a:ext cx="827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/>
                <a:cs typeface="Calibri"/>
              </a:rPr>
              <a:t>Veit et al. (2020), Suman,</a:t>
            </a:r>
            <a:r>
              <a:rPr lang="en-US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JN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i="1" dirty="0" err="1">
                <a:solidFill>
                  <a:srgbClr val="000000"/>
                </a:solidFill>
                <a:latin typeface="Calibri"/>
                <a:cs typeface="Calibri"/>
              </a:rPr>
              <a:t>Pegolo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, Türk, Zhang, Chan, Ceriotti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(JCTC 2025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lang="en-CH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EFAFD3-0EEB-4126-2795-01B26399E85D}"/>
              </a:ext>
            </a:extLst>
          </p:cNvPr>
          <p:cNvGrpSpPr/>
          <p:nvPr/>
        </p:nvGrpSpPr>
        <p:grpSpPr>
          <a:xfrm rot="21314164">
            <a:off x="2605686" y="914171"/>
            <a:ext cx="489205" cy="1017309"/>
            <a:chOff x="8690535" y="4824568"/>
            <a:chExt cx="368300" cy="765886"/>
          </a:xfrm>
        </p:grpSpPr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455274D-CC88-2829-0A03-78821F22F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0535" y="5171354"/>
              <a:ext cx="368300" cy="419100"/>
            </a:xfrm>
            <a:prstGeom prst="rect">
              <a:avLst/>
            </a:prstGeom>
          </p:spPr>
        </p:pic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30A64E2F-51CE-B6AD-8200-3E6E2CC8393B}"/>
                </a:ext>
              </a:extLst>
            </p:cNvPr>
            <p:cNvSpPr/>
            <p:nvPr/>
          </p:nvSpPr>
          <p:spPr>
            <a:xfrm rot="7475478">
              <a:off x="8493204" y="5069599"/>
              <a:ext cx="631279" cy="14121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7FAE4DC-3927-69E0-A3B6-F420C771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42910">
            <a:off x="8820250" y="1084539"/>
            <a:ext cx="848306" cy="6309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3B766-40E8-8012-A93E-0538592C45B0}"/>
                  </a:ext>
                </a:extLst>
              </p:cNvPr>
              <p:cNvSpPr txBox="1"/>
              <p:nvPr/>
            </p:nvSpPr>
            <p:spPr>
              <a:xfrm>
                <a:off x="8990122" y="1226367"/>
                <a:ext cx="4930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43B766-40E8-8012-A93E-0538592C4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122" y="1226367"/>
                <a:ext cx="4930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AC3FCE-285A-F7E6-F4E1-DDC314C138D2}"/>
                  </a:ext>
                </a:extLst>
              </p:cNvPr>
              <p:cNvSpPr txBox="1"/>
              <p:nvPr/>
            </p:nvSpPr>
            <p:spPr>
              <a:xfrm>
                <a:off x="5476759" y="5659305"/>
                <a:ext cx="171175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A02B93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9AC3FCE-285A-F7E6-F4E1-DDC314C13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759" y="5659305"/>
                <a:ext cx="1711751" cy="672235"/>
              </a:xfrm>
              <a:prstGeom prst="rect">
                <a:avLst/>
              </a:prstGeom>
              <a:blipFill>
                <a:blip r:embed="rId6"/>
                <a:stretch>
                  <a:fillRect l="-4444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7A893-B45D-C17C-3B2B-F0A8D3ABDCC3}"/>
                  </a:ext>
                </a:extLst>
              </p:cNvPr>
              <p:cNvSpPr txBox="1"/>
              <p:nvPr/>
            </p:nvSpPr>
            <p:spPr>
              <a:xfrm>
                <a:off x="5469744" y="5824441"/>
                <a:ext cx="2084866" cy="283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PySCFAD</m:t>
                      </m:r>
                      <m:r>
                        <a:rPr lang="en-US" b="0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A02B9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A02B93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D7A893-B45D-C17C-3B2B-F0A8D3ABD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44" y="5824441"/>
                <a:ext cx="2084866" cy="283860"/>
              </a:xfrm>
              <a:prstGeom prst="rect">
                <a:avLst/>
              </a:prstGeom>
              <a:blipFill>
                <a:blip r:embed="rId7"/>
                <a:stretch>
                  <a:fillRect l="-2424" t="-13043" r="-363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molecule and a diagram of a molecule&#10;&#10;AI-generated content may be incorrect.">
            <a:extLst>
              <a:ext uri="{FF2B5EF4-FFF2-40B4-BE49-F238E27FC236}">
                <a16:creationId xmlns:a16="http://schemas.microsoft.com/office/drawing/2014/main" id="{F60ED865-7850-B30B-6C3C-0657E0DC9C3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rcRect b="2638"/>
          <a:stretch/>
        </p:blipFill>
        <p:spPr>
          <a:xfrm>
            <a:off x="498449" y="2025483"/>
            <a:ext cx="11350169" cy="3798958"/>
          </a:xfrm>
          <a:prstGeom prst="rect">
            <a:avLst/>
          </a:prstGeom>
        </p:spPr>
      </p:pic>
      <p:pic>
        <p:nvPicPr>
          <p:cNvPr id="6" name="Picture 5" descr="A graph of a molecule and a graph of a molecule&#10;&#10;AI-generated content may be incorrect.">
            <a:extLst>
              <a:ext uri="{FF2B5EF4-FFF2-40B4-BE49-F238E27FC236}">
                <a16:creationId xmlns:a16="http://schemas.microsoft.com/office/drawing/2014/main" id="{CB46A6BB-908E-A789-DC6B-79CB50A8379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382" y="2045384"/>
            <a:ext cx="11645418" cy="3701124"/>
          </a:xfrm>
          <a:prstGeom prst="rect">
            <a:avLst/>
          </a:prstGeom>
        </p:spPr>
      </p:pic>
      <p:pic>
        <p:nvPicPr>
          <p:cNvPr id="9" name="Picture 8" descr="A graph of a molecule and a graph of a molecule&#10;&#10;AI-generated content may be incorrect.">
            <a:extLst>
              <a:ext uri="{FF2B5EF4-FFF2-40B4-BE49-F238E27FC236}">
                <a16:creationId xmlns:a16="http://schemas.microsoft.com/office/drawing/2014/main" id="{3301D35D-7D25-D9DD-B7F3-1DEE1FEC9D7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800" y="2078148"/>
            <a:ext cx="11232000" cy="37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BF8AD-86A7-0892-A843-6A2FBBC7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AB371-35CC-6963-0E2B-4B9B7F27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4A6C14-B5C6-1E58-1220-92B435D2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7" y="-173456"/>
            <a:ext cx="1123188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Take aways</a:t>
            </a: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0EB4BE3D-CA1D-440D-E750-EA5FB4F3D3F2}"/>
              </a:ext>
            </a:extLst>
          </p:cNvPr>
          <p:cNvGrpSpPr/>
          <p:nvPr/>
        </p:nvGrpSpPr>
        <p:grpSpPr>
          <a:xfrm>
            <a:off x="773603" y="1107441"/>
            <a:ext cx="923709" cy="895787"/>
            <a:chOff x="8548259" y="2376316"/>
            <a:chExt cx="1483827" cy="1439422"/>
          </a:xfrm>
        </p:grpSpPr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135ED890-E6FD-BB8C-657E-15A61F2465F6}"/>
                </a:ext>
              </a:extLst>
            </p:cNvPr>
            <p:cNvSpPr/>
            <p:nvPr/>
          </p:nvSpPr>
          <p:spPr>
            <a:xfrm>
              <a:off x="8548259" y="2449964"/>
              <a:ext cx="1483827" cy="1365774"/>
            </a:xfrm>
            <a:custGeom>
              <a:avLst/>
              <a:gdLst>
                <a:gd name="connsiteX0" fmla="*/ 0 w 4700587"/>
                <a:gd name="connsiteY0" fmla="*/ 1424352 h 3863763"/>
                <a:gd name="connsiteX1" fmla="*/ 1085850 w 4700587"/>
                <a:gd name="connsiteY1" fmla="*/ 2795952 h 3863763"/>
                <a:gd name="connsiteX2" fmla="*/ 1928812 w 4700587"/>
                <a:gd name="connsiteY2" fmla="*/ 1352914 h 3863763"/>
                <a:gd name="connsiteX3" fmla="*/ 2600325 w 4700587"/>
                <a:gd name="connsiteY3" fmla="*/ 3853227 h 3863763"/>
                <a:gd name="connsiteX4" fmla="*/ 3443287 w 4700587"/>
                <a:gd name="connsiteY4" fmla="*/ 195627 h 3863763"/>
                <a:gd name="connsiteX5" fmla="*/ 4000500 w 4700587"/>
                <a:gd name="connsiteY5" fmla="*/ 3724639 h 3863763"/>
                <a:gd name="connsiteX6" fmla="*/ 4214812 w 4700587"/>
                <a:gd name="connsiteY6" fmla="*/ 252777 h 3863763"/>
                <a:gd name="connsiteX7" fmla="*/ 4700587 w 4700587"/>
                <a:gd name="connsiteY7" fmla="*/ 538527 h 386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587" h="3863763">
                  <a:moveTo>
                    <a:pt x="0" y="1424352"/>
                  </a:moveTo>
                  <a:cubicBezTo>
                    <a:pt x="382190" y="2116105"/>
                    <a:pt x="764381" y="2807858"/>
                    <a:pt x="1085850" y="2795952"/>
                  </a:cubicBezTo>
                  <a:cubicBezTo>
                    <a:pt x="1407319" y="2784046"/>
                    <a:pt x="1676400" y="1176702"/>
                    <a:pt x="1928812" y="1352914"/>
                  </a:cubicBezTo>
                  <a:cubicBezTo>
                    <a:pt x="2181224" y="1529126"/>
                    <a:pt x="2347913" y="4046108"/>
                    <a:pt x="2600325" y="3853227"/>
                  </a:cubicBezTo>
                  <a:cubicBezTo>
                    <a:pt x="2852737" y="3660346"/>
                    <a:pt x="3209924" y="217058"/>
                    <a:pt x="3443287" y="195627"/>
                  </a:cubicBezTo>
                  <a:cubicBezTo>
                    <a:pt x="3676650" y="174196"/>
                    <a:pt x="3871912" y="3715114"/>
                    <a:pt x="4000500" y="3724639"/>
                  </a:cubicBezTo>
                  <a:cubicBezTo>
                    <a:pt x="4129088" y="3734164"/>
                    <a:pt x="4098131" y="783796"/>
                    <a:pt x="4214812" y="252777"/>
                  </a:cubicBezTo>
                  <a:cubicBezTo>
                    <a:pt x="4331493" y="-278242"/>
                    <a:pt x="4516040" y="130142"/>
                    <a:pt x="4700587" y="53852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094" name="Picture 1093" descr="Text&#10;&#10;Description automatically generated">
              <a:extLst>
                <a:ext uri="{FF2B5EF4-FFF2-40B4-BE49-F238E27FC236}">
                  <a16:creationId xmlns:a16="http://schemas.microsoft.com/office/drawing/2014/main" id="{75EADACC-17D8-1C83-93DB-662B1C353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461"/>
            <a:stretch/>
          </p:blipFill>
          <p:spPr>
            <a:xfrm>
              <a:off x="8753279" y="2376316"/>
              <a:ext cx="352157" cy="546100"/>
            </a:xfrm>
            <a:prstGeom prst="rect">
              <a:avLst/>
            </a:prstGeom>
          </p:spPr>
        </p:pic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334387D5-C88B-C3E7-7C19-F234BA4252D7}"/>
              </a:ext>
            </a:extLst>
          </p:cNvPr>
          <p:cNvGrpSpPr/>
          <p:nvPr/>
        </p:nvGrpSpPr>
        <p:grpSpPr>
          <a:xfrm>
            <a:off x="536254" y="1990599"/>
            <a:ext cx="296054" cy="615649"/>
            <a:chOff x="8690535" y="4824568"/>
            <a:chExt cx="368300" cy="765886"/>
          </a:xfrm>
        </p:grpSpPr>
        <p:pic>
          <p:nvPicPr>
            <p:cNvPr id="1096" name="Picture 109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7EFB3BF-24D3-C8F0-6964-849282B8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535" y="5171354"/>
              <a:ext cx="368300" cy="419100"/>
            </a:xfrm>
            <a:prstGeom prst="rect">
              <a:avLst/>
            </a:prstGeom>
          </p:spPr>
        </p:pic>
        <p:sp>
          <p:nvSpPr>
            <p:cNvPr id="1097" name="Right Arrow 1096">
              <a:extLst>
                <a:ext uri="{FF2B5EF4-FFF2-40B4-BE49-F238E27FC236}">
                  <a16:creationId xmlns:a16="http://schemas.microsoft.com/office/drawing/2014/main" id="{0EFD807B-D401-8176-F669-7CFA2683D40B}"/>
                </a:ext>
              </a:extLst>
            </p:cNvPr>
            <p:cNvSpPr/>
            <p:nvPr/>
          </p:nvSpPr>
          <p:spPr>
            <a:xfrm rot="7475478">
              <a:off x="8493204" y="5069599"/>
              <a:ext cx="631279" cy="14121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3ECEA5-EF76-C67D-5EA0-965D9A29C227}"/>
              </a:ext>
            </a:extLst>
          </p:cNvPr>
          <p:cNvGrpSpPr/>
          <p:nvPr/>
        </p:nvGrpSpPr>
        <p:grpSpPr>
          <a:xfrm>
            <a:off x="1360400" y="2003228"/>
            <a:ext cx="1079971" cy="719766"/>
            <a:chOff x="9629023" y="5238637"/>
            <a:chExt cx="2186372" cy="15988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623189-9F6A-A100-535A-83C9F3F3C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9023" y="5238637"/>
              <a:ext cx="1959003" cy="15988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B37D16-A7A6-2FD2-7782-715113BA1117}"/>
                </a:ext>
              </a:extLst>
            </p:cNvPr>
            <p:cNvSpPr txBox="1"/>
            <p:nvPr/>
          </p:nvSpPr>
          <p:spPr>
            <a:xfrm rot="19893399">
              <a:off x="9683433" y="5679331"/>
              <a:ext cx="2131962" cy="61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Polarizability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75B5C69F-1A45-2553-B04F-EB9037170730}"/>
              </a:ext>
            </a:extLst>
          </p:cNvPr>
          <p:cNvSpPr/>
          <p:nvPr/>
        </p:nvSpPr>
        <p:spPr>
          <a:xfrm>
            <a:off x="3369754" y="1340518"/>
            <a:ext cx="306034" cy="3060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344E35-2209-981F-8C75-C289C34D15DE}"/>
              </a:ext>
            </a:extLst>
          </p:cNvPr>
          <p:cNvSpPr/>
          <p:nvPr/>
        </p:nvSpPr>
        <p:spPr>
          <a:xfrm>
            <a:off x="4183401" y="1322650"/>
            <a:ext cx="306034" cy="30603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468FDF-B79B-4F78-4D69-D6FC449A9F2F}"/>
              </a:ext>
            </a:extLst>
          </p:cNvPr>
          <p:cNvSpPr/>
          <p:nvPr/>
        </p:nvSpPr>
        <p:spPr>
          <a:xfrm>
            <a:off x="3522771" y="1967542"/>
            <a:ext cx="966664" cy="966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ADEE0-B7B2-2BE7-FD39-F057999A138C}"/>
              </a:ext>
            </a:extLst>
          </p:cNvPr>
          <p:cNvCxnSpPr>
            <a:cxnSpLocks/>
          </p:cNvCxnSpPr>
          <p:nvPr/>
        </p:nvCxnSpPr>
        <p:spPr>
          <a:xfrm>
            <a:off x="3522771" y="2161322"/>
            <a:ext cx="9666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6B8D4D4-0EBA-E723-3AFF-EC3173BB110F}"/>
              </a:ext>
            </a:extLst>
          </p:cNvPr>
          <p:cNvCxnSpPr>
            <a:cxnSpLocks/>
          </p:cNvCxnSpPr>
          <p:nvPr/>
        </p:nvCxnSpPr>
        <p:spPr>
          <a:xfrm>
            <a:off x="3522771" y="2352386"/>
            <a:ext cx="9666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6889EE-4600-6250-418A-0354F16A4BCC}"/>
              </a:ext>
            </a:extLst>
          </p:cNvPr>
          <p:cNvCxnSpPr>
            <a:cxnSpLocks/>
          </p:cNvCxnSpPr>
          <p:nvPr/>
        </p:nvCxnSpPr>
        <p:spPr>
          <a:xfrm>
            <a:off x="3522771" y="2547744"/>
            <a:ext cx="9666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891A4D-9B78-ED69-2F86-B1064E904767}"/>
              </a:ext>
            </a:extLst>
          </p:cNvPr>
          <p:cNvCxnSpPr>
            <a:cxnSpLocks/>
          </p:cNvCxnSpPr>
          <p:nvPr/>
        </p:nvCxnSpPr>
        <p:spPr>
          <a:xfrm>
            <a:off x="3522771" y="2735268"/>
            <a:ext cx="96666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EE6E27-0A52-94D4-E67B-1271D3516385}"/>
              </a:ext>
            </a:extLst>
          </p:cNvPr>
          <p:cNvCxnSpPr>
            <a:cxnSpLocks/>
          </p:cNvCxnSpPr>
          <p:nvPr/>
        </p:nvCxnSpPr>
        <p:spPr>
          <a:xfrm>
            <a:off x="3712610" y="1964724"/>
            <a:ext cx="0" cy="96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2F5651-6B7B-9D88-B0A7-FA5480B7BD5C}"/>
              </a:ext>
            </a:extLst>
          </p:cNvPr>
          <p:cNvCxnSpPr>
            <a:cxnSpLocks/>
          </p:cNvCxnSpPr>
          <p:nvPr/>
        </p:nvCxnSpPr>
        <p:spPr>
          <a:xfrm>
            <a:off x="3901831" y="1965336"/>
            <a:ext cx="0" cy="96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F7E006-B786-F5A6-8448-E491F1BE4B94}"/>
              </a:ext>
            </a:extLst>
          </p:cNvPr>
          <p:cNvCxnSpPr>
            <a:cxnSpLocks/>
          </p:cNvCxnSpPr>
          <p:nvPr/>
        </p:nvCxnSpPr>
        <p:spPr>
          <a:xfrm>
            <a:off x="4097190" y="1970448"/>
            <a:ext cx="0" cy="96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05DAE90-DCD1-A49B-9576-F417F508D362}"/>
              </a:ext>
            </a:extLst>
          </p:cNvPr>
          <p:cNvCxnSpPr>
            <a:cxnSpLocks/>
          </p:cNvCxnSpPr>
          <p:nvPr/>
        </p:nvCxnSpPr>
        <p:spPr>
          <a:xfrm>
            <a:off x="4298686" y="1969423"/>
            <a:ext cx="0" cy="9694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0DE6DD1-3A70-A738-E0E0-97E589B061B7}"/>
              </a:ext>
            </a:extLst>
          </p:cNvPr>
          <p:cNvSpPr/>
          <p:nvPr/>
        </p:nvSpPr>
        <p:spPr>
          <a:xfrm>
            <a:off x="3913640" y="2360220"/>
            <a:ext cx="177412" cy="180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A2001B9C-CE38-9605-5539-FC509670D335}"/>
              </a:ext>
            </a:extLst>
          </p:cNvPr>
          <p:cNvSpPr/>
          <p:nvPr/>
        </p:nvSpPr>
        <p:spPr>
          <a:xfrm flipV="1">
            <a:off x="3522771" y="941750"/>
            <a:ext cx="835236" cy="365944"/>
          </a:xfrm>
          <a:custGeom>
            <a:avLst/>
            <a:gdLst>
              <a:gd name="connsiteX0" fmla="*/ 0 w 3143250"/>
              <a:gd name="connsiteY0" fmla="*/ 42863 h 785913"/>
              <a:gd name="connsiteX1" fmla="*/ 1500187 w 3143250"/>
              <a:gd name="connsiteY1" fmla="*/ 785813 h 785913"/>
              <a:gd name="connsiteX2" fmla="*/ 3143250 w 3143250"/>
              <a:gd name="connsiteY2" fmla="*/ 0 h 7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785913">
                <a:moveTo>
                  <a:pt x="0" y="42863"/>
                </a:moveTo>
                <a:cubicBezTo>
                  <a:pt x="488156" y="417910"/>
                  <a:pt x="976312" y="792957"/>
                  <a:pt x="1500187" y="785813"/>
                </a:cubicBezTo>
                <a:cubicBezTo>
                  <a:pt x="2024062" y="778669"/>
                  <a:pt x="2583656" y="389334"/>
                  <a:pt x="3143250" y="0"/>
                </a:cubicBezTo>
              </a:path>
            </a:pathLst>
          </a:custGeom>
          <a:noFill/>
          <a:ln w="28575">
            <a:solidFill>
              <a:srgbClr val="C00000">
                <a:alpha val="43160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678DF-7270-0507-002E-FD655BAA2F82}"/>
              </a:ext>
            </a:extLst>
          </p:cNvPr>
          <p:cNvSpPr txBox="1"/>
          <p:nvPr/>
        </p:nvSpPr>
        <p:spPr>
          <a:xfrm>
            <a:off x="2803070" y="2954036"/>
            <a:ext cx="2540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Observables, operators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0AECE6-3F25-7D80-303F-97EE2672DA23}"/>
              </a:ext>
            </a:extLst>
          </p:cNvPr>
          <p:cNvGrpSpPr/>
          <p:nvPr/>
        </p:nvGrpSpPr>
        <p:grpSpPr>
          <a:xfrm>
            <a:off x="8685929" y="1399263"/>
            <a:ext cx="1122218" cy="961245"/>
            <a:chOff x="2775280" y="1017624"/>
            <a:chExt cx="1122218" cy="961245"/>
          </a:xfrm>
        </p:grpSpPr>
        <p:pic>
          <p:nvPicPr>
            <p:cNvPr id="30" name="Picture 4" descr="Green puzzle 4 icon - Free green puzzle icons">
              <a:extLst>
                <a:ext uri="{FF2B5EF4-FFF2-40B4-BE49-F238E27FC236}">
                  <a16:creationId xmlns:a16="http://schemas.microsoft.com/office/drawing/2014/main" id="{27FC2D52-DA41-12AD-CD1E-8EF2F627E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arker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842" y="1017624"/>
              <a:ext cx="961245" cy="96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C99360-42A5-1695-FF42-01E1DA183ED5}"/>
                </a:ext>
              </a:extLst>
            </p:cNvPr>
            <p:cNvSpPr txBox="1"/>
            <p:nvPr/>
          </p:nvSpPr>
          <p:spPr>
            <a:xfrm rot="18932438">
              <a:off x="2775280" y="1260689"/>
              <a:ext cx="1122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symmetry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883F9F-58C6-6769-CCD2-B8FA7D2B8E2C}"/>
              </a:ext>
            </a:extLst>
          </p:cNvPr>
          <p:cNvGrpSpPr/>
          <p:nvPr/>
        </p:nvGrpSpPr>
        <p:grpSpPr>
          <a:xfrm>
            <a:off x="7644892" y="203605"/>
            <a:ext cx="1169843" cy="1156383"/>
            <a:chOff x="499575" y="1002803"/>
            <a:chExt cx="1169843" cy="1156383"/>
          </a:xfrm>
        </p:grpSpPr>
        <p:pic>
          <p:nvPicPr>
            <p:cNvPr id="33" name="Picture 2" descr="Brown puzzle 4 icon - Free brown puzzle icons">
              <a:extLst>
                <a:ext uri="{FF2B5EF4-FFF2-40B4-BE49-F238E27FC236}">
                  <a16:creationId xmlns:a16="http://schemas.microsoft.com/office/drawing/2014/main" id="{FCEF3868-32FC-A4A5-803F-FE8BED904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74021">
              <a:off x="499575" y="1002803"/>
              <a:ext cx="1156383" cy="115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705A32-D2CD-2B83-826C-DD4E90FCB487}"/>
                </a:ext>
              </a:extLst>
            </p:cNvPr>
            <p:cNvSpPr txBox="1"/>
            <p:nvPr/>
          </p:nvSpPr>
          <p:spPr>
            <a:xfrm rot="19904350">
              <a:off x="547200" y="1335789"/>
              <a:ext cx="11222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>
                  <a:solidFill>
                    <a:schemeClr val="bg1"/>
                  </a:solidFill>
                </a:rPr>
                <a:t>   locality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3DB29B-7667-5713-1620-F1934C22144E}"/>
              </a:ext>
            </a:extLst>
          </p:cNvPr>
          <p:cNvGrpSpPr/>
          <p:nvPr/>
        </p:nvGrpSpPr>
        <p:grpSpPr>
          <a:xfrm>
            <a:off x="9256048" y="67726"/>
            <a:ext cx="1340479" cy="1539402"/>
            <a:chOff x="10500106" y="832650"/>
            <a:chExt cx="1340479" cy="1539402"/>
          </a:xfrm>
        </p:grpSpPr>
        <p:pic>
          <p:nvPicPr>
            <p:cNvPr id="40" name="Picture 6" descr="Orange Jigsaw Piece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ACC52903-30A5-9A11-C612-953D4FB28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0" t="4164" r="23611" b="22878"/>
            <a:stretch/>
          </p:blipFill>
          <p:spPr bwMode="auto">
            <a:xfrm rot="1537882">
              <a:off x="10500106" y="832650"/>
              <a:ext cx="134047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D046E2-A3BD-4ED9-251B-6E9775675CB2}"/>
                </a:ext>
              </a:extLst>
            </p:cNvPr>
            <p:cNvSpPr txBox="1"/>
            <p:nvPr/>
          </p:nvSpPr>
          <p:spPr>
            <a:xfrm rot="4190158">
              <a:off x="10594751" y="1519886"/>
              <a:ext cx="13657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600" dirty="0"/>
                <a:t>completeness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006F4D-3F35-0A1D-9A07-3BF9566B84EB}"/>
              </a:ext>
            </a:extLst>
          </p:cNvPr>
          <p:cNvGrpSpPr/>
          <p:nvPr/>
        </p:nvGrpSpPr>
        <p:grpSpPr>
          <a:xfrm>
            <a:off x="6334873" y="1465953"/>
            <a:ext cx="789296" cy="796226"/>
            <a:chOff x="1551016" y="778444"/>
            <a:chExt cx="1831987" cy="184807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F046BBF-BA80-67B5-F2D2-647B0FA06167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B2C1170-20C5-C6F6-3D49-337DA28D62C6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299C64-49E7-5D03-C6C7-2629D50CD3D3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A7E8B65-63A8-870C-D4E6-B0DE359E5073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312DBB-978F-A880-4A19-3A19613D7263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63F8ADF-D909-34A3-B601-315D5B3464E5}"/>
                </a:ext>
              </a:extLst>
            </p:cNvPr>
            <p:cNvCxnSpPr>
              <a:cxnSpLocks/>
              <a:stCxn id="45" idx="3"/>
              <a:endCxn id="54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A3D6BA6-66C2-7697-B543-931FE4F2CDCD}"/>
                </a:ext>
              </a:extLst>
            </p:cNvPr>
            <p:cNvCxnSpPr>
              <a:cxnSpLocks/>
              <a:stCxn id="53" idx="1"/>
              <a:endCxn id="54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454447-87CB-2F2A-D992-21A9815DF336}"/>
                </a:ext>
              </a:extLst>
            </p:cNvPr>
            <p:cNvCxnSpPr>
              <a:cxnSpLocks/>
              <a:stCxn id="54" idx="1"/>
              <a:endCxn id="46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BB24C4E-3603-2463-7DCF-1476F0A30009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Freeform 58">
            <a:extLst>
              <a:ext uri="{FF2B5EF4-FFF2-40B4-BE49-F238E27FC236}">
                <a16:creationId xmlns:a16="http://schemas.microsoft.com/office/drawing/2014/main" id="{ABBF7B78-538E-2418-D74F-B384A18F9B01}"/>
              </a:ext>
            </a:extLst>
          </p:cNvPr>
          <p:cNvSpPr/>
          <p:nvPr/>
        </p:nvSpPr>
        <p:spPr>
          <a:xfrm rot="10800000" flipH="1" flipV="1">
            <a:off x="7414129" y="1999635"/>
            <a:ext cx="3455753" cy="525087"/>
          </a:xfrm>
          <a:custGeom>
            <a:avLst/>
            <a:gdLst>
              <a:gd name="connsiteX0" fmla="*/ 0 w 3143250"/>
              <a:gd name="connsiteY0" fmla="*/ 42863 h 785913"/>
              <a:gd name="connsiteX1" fmla="*/ 1500187 w 3143250"/>
              <a:gd name="connsiteY1" fmla="*/ 785813 h 785913"/>
              <a:gd name="connsiteX2" fmla="*/ 3143250 w 3143250"/>
              <a:gd name="connsiteY2" fmla="*/ 0 h 7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785913">
                <a:moveTo>
                  <a:pt x="0" y="42863"/>
                </a:moveTo>
                <a:cubicBezTo>
                  <a:pt x="488156" y="417910"/>
                  <a:pt x="976312" y="792957"/>
                  <a:pt x="1500187" y="785813"/>
                </a:cubicBezTo>
                <a:cubicBezTo>
                  <a:pt x="2024062" y="778669"/>
                  <a:pt x="2583656" y="389334"/>
                  <a:pt x="3143250" y="0"/>
                </a:cubicBezTo>
              </a:path>
            </a:pathLst>
          </a:custGeom>
          <a:noFill/>
          <a:ln w="28575">
            <a:solidFill>
              <a:srgbClr val="00207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775E41-11BD-7AB9-CFA6-61F7299AAAAC}"/>
              </a:ext>
            </a:extLst>
          </p:cNvPr>
          <p:cNvGrpSpPr/>
          <p:nvPr/>
        </p:nvGrpSpPr>
        <p:grpSpPr>
          <a:xfrm>
            <a:off x="10979016" y="705064"/>
            <a:ext cx="923709" cy="895787"/>
            <a:chOff x="8548259" y="2376316"/>
            <a:chExt cx="1483827" cy="143942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E0CEB45-3BEB-A4E0-D202-CC06277B2F10}"/>
                </a:ext>
              </a:extLst>
            </p:cNvPr>
            <p:cNvSpPr/>
            <p:nvPr/>
          </p:nvSpPr>
          <p:spPr>
            <a:xfrm>
              <a:off x="8548259" y="2449964"/>
              <a:ext cx="1483827" cy="1365774"/>
            </a:xfrm>
            <a:custGeom>
              <a:avLst/>
              <a:gdLst>
                <a:gd name="connsiteX0" fmla="*/ 0 w 4700587"/>
                <a:gd name="connsiteY0" fmla="*/ 1424352 h 3863763"/>
                <a:gd name="connsiteX1" fmla="*/ 1085850 w 4700587"/>
                <a:gd name="connsiteY1" fmla="*/ 2795952 h 3863763"/>
                <a:gd name="connsiteX2" fmla="*/ 1928812 w 4700587"/>
                <a:gd name="connsiteY2" fmla="*/ 1352914 h 3863763"/>
                <a:gd name="connsiteX3" fmla="*/ 2600325 w 4700587"/>
                <a:gd name="connsiteY3" fmla="*/ 3853227 h 3863763"/>
                <a:gd name="connsiteX4" fmla="*/ 3443287 w 4700587"/>
                <a:gd name="connsiteY4" fmla="*/ 195627 h 3863763"/>
                <a:gd name="connsiteX5" fmla="*/ 4000500 w 4700587"/>
                <a:gd name="connsiteY5" fmla="*/ 3724639 h 3863763"/>
                <a:gd name="connsiteX6" fmla="*/ 4214812 w 4700587"/>
                <a:gd name="connsiteY6" fmla="*/ 252777 h 3863763"/>
                <a:gd name="connsiteX7" fmla="*/ 4700587 w 4700587"/>
                <a:gd name="connsiteY7" fmla="*/ 538527 h 386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587" h="3863763">
                  <a:moveTo>
                    <a:pt x="0" y="1424352"/>
                  </a:moveTo>
                  <a:cubicBezTo>
                    <a:pt x="382190" y="2116105"/>
                    <a:pt x="764381" y="2807858"/>
                    <a:pt x="1085850" y="2795952"/>
                  </a:cubicBezTo>
                  <a:cubicBezTo>
                    <a:pt x="1407319" y="2784046"/>
                    <a:pt x="1676400" y="1176702"/>
                    <a:pt x="1928812" y="1352914"/>
                  </a:cubicBezTo>
                  <a:cubicBezTo>
                    <a:pt x="2181224" y="1529126"/>
                    <a:pt x="2347913" y="4046108"/>
                    <a:pt x="2600325" y="3853227"/>
                  </a:cubicBezTo>
                  <a:cubicBezTo>
                    <a:pt x="2852737" y="3660346"/>
                    <a:pt x="3209924" y="217058"/>
                    <a:pt x="3443287" y="195627"/>
                  </a:cubicBezTo>
                  <a:cubicBezTo>
                    <a:pt x="3676650" y="174196"/>
                    <a:pt x="3871912" y="3715114"/>
                    <a:pt x="4000500" y="3724639"/>
                  </a:cubicBezTo>
                  <a:cubicBezTo>
                    <a:pt x="4129088" y="3734164"/>
                    <a:pt x="4098131" y="783796"/>
                    <a:pt x="4214812" y="252777"/>
                  </a:cubicBezTo>
                  <a:cubicBezTo>
                    <a:pt x="4331493" y="-278242"/>
                    <a:pt x="4516040" y="130142"/>
                    <a:pt x="4700587" y="53852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3" name="Picture 62" descr="Text&#10;&#10;Description automatically generated">
              <a:extLst>
                <a:ext uri="{FF2B5EF4-FFF2-40B4-BE49-F238E27FC236}">
                  <a16:creationId xmlns:a16="http://schemas.microsoft.com/office/drawing/2014/main" id="{EBB673D0-F6F6-3E0F-12F5-FBAC63D97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461"/>
            <a:stretch/>
          </p:blipFill>
          <p:spPr>
            <a:xfrm>
              <a:off x="8753279" y="2376316"/>
              <a:ext cx="352157" cy="546100"/>
            </a:xfrm>
            <a:prstGeom prst="rect">
              <a:avLst/>
            </a:prstGeom>
          </p:spPr>
        </p:pic>
      </p:grpSp>
      <p:pic>
        <p:nvPicPr>
          <p:cNvPr id="1088" name="Picture 1087">
            <a:extLst>
              <a:ext uri="{FF2B5EF4-FFF2-40B4-BE49-F238E27FC236}">
                <a16:creationId xmlns:a16="http://schemas.microsoft.com/office/drawing/2014/main" id="{559EEF8C-CF3F-5B2A-7E85-3EACFB299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1392" t="65346" r="37359" b="10562"/>
          <a:stretch/>
        </p:blipFill>
        <p:spPr>
          <a:xfrm>
            <a:off x="11106645" y="1963451"/>
            <a:ext cx="869494" cy="794113"/>
          </a:xfrm>
          <a:prstGeom prst="rect">
            <a:avLst/>
          </a:prstGeom>
        </p:spPr>
      </p:pic>
      <p:sp>
        <p:nvSpPr>
          <p:cNvPr id="1090" name="TextBox 1089">
            <a:extLst>
              <a:ext uri="{FF2B5EF4-FFF2-40B4-BE49-F238E27FC236}">
                <a16:creationId xmlns:a16="http://schemas.microsoft.com/office/drawing/2014/main" id="{47DC8E6C-A9CE-4E5D-982F-151344D1694A}"/>
              </a:ext>
            </a:extLst>
          </p:cNvPr>
          <p:cNvSpPr txBox="1"/>
          <p:nvPr/>
        </p:nvSpPr>
        <p:spPr>
          <a:xfrm>
            <a:off x="274895" y="3296219"/>
            <a:ext cx="4106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QM targets have symmetries that can guide a suitable modeling strategy</a:t>
            </a:r>
            <a:endParaRPr lang="en-US" dirty="0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EA8DCC3-971F-3E9F-DE68-13FED14CE969}"/>
              </a:ext>
            </a:extLst>
          </p:cNvPr>
          <p:cNvSpPr txBox="1"/>
          <p:nvPr/>
        </p:nvSpPr>
        <p:spPr>
          <a:xfrm>
            <a:off x="8662037" y="3365089"/>
            <a:ext cx="33141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design space in ML is vast, but many approaches have shared ingredients and challenges.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881C7-D341-4CCC-C8FA-0E51C2F87D32}"/>
              </a:ext>
            </a:extLst>
          </p:cNvPr>
          <p:cNvSpPr txBox="1"/>
          <p:nvPr/>
        </p:nvSpPr>
        <p:spPr>
          <a:xfrm>
            <a:off x="1546360" y="5295705"/>
            <a:ext cx="4763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Incorporating symmetries is rewarding but also restricts the flexibility of operations.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B0122-1304-1733-FAA7-9AD23EC37BCA}"/>
              </a:ext>
            </a:extLst>
          </p:cNvPr>
          <p:cNvSpPr txBox="1"/>
          <p:nvPr/>
        </p:nvSpPr>
        <p:spPr>
          <a:xfrm>
            <a:off x="7679250" y="4966062"/>
            <a:ext cx="3314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What is a good compromise of physics-based inductive biases and data-driven flexibility? </a:t>
            </a:r>
            <a:r>
              <a:rPr lang="en-US" dirty="0">
                <a:effectLst/>
                <a:latin typeface="Helvetica Light" panose="020B0403020202020204" pitchFamily="34" charset="0"/>
              </a:rPr>
              <a:t>When is physical bias too much bias? 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" descr="The word &quot;symmetry&quot; should be a palindrome. : r/Showerthoughts">
            <a:extLst>
              <a:ext uri="{FF2B5EF4-FFF2-40B4-BE49-F238E27FC236}">
                <a16:creationId xmlns:a16="http://schemas.microsoft.com/office/drawing/2014/main" id="{D9E215CF-5C97-1753-D929-1A4BF12F6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36" y="4834890"/>
            <a:ext cx="1648498" cy="164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8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50" grpId="0" animBg="1"/>
      <p:bldP spid="52" grpId="0" animBg="1"/>
      <p:bldP spid="11" grpId="0"/>
      <p:bldP spid="59" grpId="0" animBg="1"/>
      <p:bldP spid="1090" grpId="0"/>
      <p:bldP spid="1091" grpId="0"/>
      <p:bldP spid="24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900B-AE31-8044-9369-8C938F7A35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6974" y="3371537"/>
            <a:ext cx="3419475" cy="1411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D6C0A-4811-29F5-00EE-04C77DFE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32" y="6437247"/>
            <a:ext cx="3301646" cy="3466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029E28-AE65-1CD6-D923-7C6F1A0BC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270" y="5158478"/>
            <a:ext cx="1225355" cy="1225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E60B8-77D4-2A2E-67D7-6A9EA5BE182B}"/>
              </a:ext>
            </a:extLst>
          </p:cNvPr>
          <p:cNvSpPr txBox="1"/>
          <p:nvPr/>
        </p:nvSpPr>
        <p:spPr>
          <a:xfrm>
            <a:off x="4745488" y="5012124"/>
            <a:ext cx="5674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Suman, JN, et al. (JCTC 2025)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JN, Pozdnyakov, Ceriotti (APL 2024) 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JN,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Willatt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Ceriotti (JCP 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FD203-6733-4B6A-0782-4207F9C2BA4D}"/>
              </a:ext>
            </a:extLst>
          </p:cNvPr>
          <p:cNvSpPr txBox="1"/>
          <p:nvPr/>
        </p:nvSpPr>
        <p:spPr>
          <a:xfrm>
            <a:off x="54148" y="6503644"/>
            <a:ext cx="268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jnigam@mit.edu</a:t>
            </a:r>
            <a:endParaRPr lang="en-CH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 descr="Food Biotechnology for Ingredient Manufacturing">
            <a:extLst>
              <a:ext uri="{FF2B5EF4-FFF2-40B4-BE49-F238E27FC236}">
                <a16:creationId xmlns:a16="http://schemas.microsoft.com/office/drawing/2014/main" id="{82BAA074-1E9A-335F-5C67-30385603B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318" y="668559"/>
            <a:ext cx="3858351" cy="3921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overed plate with solid fill">
            <a:extLst>
              <a:ext uri="{FF2B5EF4-FFF2-40B4-BE49-F238E27FC236}">
                <a16:creationId xmlns:a16="http://schemas.microsoft.com/office/drawing/2014/main" id="{567745E5-041A-6554-86AB-8071AFABB4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3155" y="1472208"/>
            <a:ext cx="2108023" cy="210802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2F8033-2E03-978C-D289-9EC183F26757}"/>
              </a:ext>
            </a:extLst>
          </p:cNvPr>
          <p:cNvCxnSpPr/>
          <p:nvPr/>
        </p:nvCxnSpPr>
        <p:spPr>
          <a:xfrm>
            <a:off x="8769532" y="2526220"/>
            <a:ext cx="9476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DB11313F-7FDD-D05D-6AE9-2691196B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34" y="6357120"/>
            <a:ext cx="2865863" cy="5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9AAD0-F9B7-5887-ED47-ED3BA2F71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0859" y="6262294"/>
            <a:ext cx="2035607" cy="6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9E0B8104-594E-723C-3AA0-A0B4D06A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1498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ML for materials, historically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E1CE6-D3A4-6337-8A32-9EF18A95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88C410-ED0A-349F-C301-AC0DAA33D469}"/>
              </a:ext>
            </a:extLst>
          </p:cNvPr>
          <p:cNvGrpSpPr/>
          <p:nvPr/>
        </p:nvGrpSpPr>
        <p:grpSpPr>
          <a:xfrm>
            <a:off x="978576" y="2468054"/>
            <a:ext cx="1831987" cy="1848072"/>
            <a:chOff x="1551016" y="778444"/>
            <a:chExt cx="1831987" cy="18480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E172D-7DCF-DC09-2FE3-A8E381191547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E631E7-0E4F-53DE-8AD9-B0DFAED140FF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71AE6E-41CA-D9EB-7CB7-F81AEB1C7EE6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889495-72F1-96F0-0522-C7AB9BCF7747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82F211-D8CE-D5B8-A4B8-FD9447A7C38C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993AFF-4EF7-E251-19E9-CCBAA3006447}"/>
                </a:ext>
              </a:extLst>
            </p:cNvPr>
            <p:cNvCxnSpPr>
              <a:cxnSpLocks/>
              <a:stCxn id="7" idx="3"/>
              <a:endCxn id="11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D2C117-6719-A700-A9DF-7497216EEA44}"/>
                </a:ext>
              </a:extLst>
            </p:cNvPr>
            <p:cNvCxnSpPr>
              <a:cxnSpLocks/>
              <a:stCxn id="10" idx="1"/>
              <a:endCxn id="11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7A1F20-EC34-EE21-98C6-89F9BFD220B4}"/>
                </a:ext>
              </a:extLst>
            </p:cNvPr>
            <p:cNvCxnSpPr>
              <a:cxnSpLocks/>
              <a:stCxn id="11" idx="1"/>
              <a:endCxn id="8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BA8C4C-2D2F-D0A2-238D-AAE554BC4F4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D2CAEEA8-E673-285B-5BA9-C3697FB6F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6" t="18147"/>
          <a:stretch/>
        </p:blipFill>
        <p:spPr>
          <a:xfrm>
            <a:off x="1324211" y="4293746"/>
            <a:ext cx="1186682" cy="539829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8F69B8D3-DF0A-0FAA-D797-24F874078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732" y="3577969"/>
            <a:ext cx="1770756" cy="6736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E129399-1FDB-7042-409A-AA6E7230D1C8}"/>
              </a:ext>
            </a:extLst>
          </p:cNvPr>
          <p:cNvGrpSpPr/>
          <p:nvPr/>
        </p:nvGrpSpPr>
        <p:grpSpPr>
          <a:xfrm>
            <a:off x="4431996" y="3346433"/>
            <a:ext cx="3170692" cy="858942"/>
            <a:chOff x="4510654" y="2948675"/>
            <a:chExt cx="3170692" cy="85894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B1C76E8-7C2F-FAE8-13BB-0BD211BFA001}"/>
                </a:ext>
              </a:extLst>
            </p:cNvPr>
            <p:cNvCxnSpPr>
              <a:cxnSpLocks/>
            </p:cNvCxnSpPr>
            <p:nvPr/>
          </p:nvCxnSpPr>
          <p:spPr>
            <a:xfrm>
              <a:off x="4510654" y="2948675"/>
              <a:ext cx="31706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F98C99-712F-E78D-A3B9-1421AC141080}"/>
                </a:ext>
              </a:extLst>
            </p:cNvPr>
            <p:cNvSpPr txBox="1"/>
            <p:nvPr/>
          </p:nvSpPr>
          <p:spPr>
            <a:xfrm>
              <a:off x="5286174" y="2976620"/>
              <a:ext cx="1619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Quantum Mechanical (QM) calculation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D298A6-F7A6-EC4D-9358-036CCB866076}"/>
                  </a:ext>
                </a:extLst>
              </p:cNvPr>
              <p:cNvSpPr txBox="1"/>
              <p:nvPr/>
            </p:nvSpPr>
            <p:spPr>
              <a:xfrm>
                <a:off x="9239917" y="3081868"/>
                <a:ext cx="13295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D298A6-F7A6-EC4D-9358-036CCB86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917" y="3081868"/>
                <a:ext cx="1329595" cy="369332"/>
              </a:xfrm>
              <a:prstGeom prst="rect">
                <a:avLst/>
              </a:prstGeom>
              <a:blipFill>
                <a:blip r:embed="rId5"/>
                <a:stretch>
                  <a:fillRect l="-4717" t="-3333" r="-754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991E5C-CDBB-B86D-281B-4E285E04F8E1}"/>
                  </a:ext>
                </a:extLst>
              </p:cNvPr>
              <p:cNvSpPr txBox="1"/>
              <p:nvPr/>
            </p:nvSpPr>
            <p:spPr>
              <a:xfrm>
                <a:off x="8115586" y="3111955"/>
                <a:ext cx="1075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991E5C-CDBB-B86D-281B-4E285E04F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586" y="3111955"/>
                <a:ext cx="1075358" cy="369332"/>
              </a:xfrm>
              <a:prstGeom prst="rect">
                <a:avLst/>
              </a:prstGeom>
              <a:blipFill>
                <a:blip r:embed="rId6"/>
                <a:stretch>
                  <a:fillRect l="-5814" t="-9677" r="-10465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7C9B45-79C1-6ECA-BA3E-74765C2CDBE1}"/>
                  </a:ext>
                </a:extLst>
              </p:cNvPr>
              <p:cNvSpPr txBox="1"/>
              <p:nvPr/>
            </p:nvSpPr>
            <p:spPr>
              <a:xfrm>
                <a:off x="386445" y="3799428"/>
                <a:ext cx="385939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67C9B45-79C1-6ECA-BA3E-74765C2CD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45" y="3799428"/>
                <a:ext cx="385939" cy="769441"/>
              </a:xfrm>
              <a:prstGeom prst="rect">
                <a:avLst/>
              </a:prstGeom>
              <a:blipFill>
                <a:blip r:embed="rId7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E01735-7DF3-AE04-35C2-1D6856AFF44A}"/>
                  </a:ext>
                </a:extLst>
              </p:cNvPr>
              <p:cNvSpPr txBox="1"/>
              <p:nvPr/>
            </p:nvSpPr>
            <p:spPr>
              <a:xfrm>
                <a:off x="8701842" y="4473048"/>
                <a:ext cx="24057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E01735-7DF3-AE04-35C2-1D6856AFF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842" y="4473048"/>
                <a:ext cx="2405744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9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399D-A1D4-DC9D-9C80-F8B2EDF71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9811A68-4E2F-83E7-3554-3FBD281911A8}"/>
              </a:ext>
            </a:extLst>
          </p:cNvPr>
          <p:cNvSpPr/>
          <p:nvPr/>
        </p:nvSpPr>
        <p:spPr>
          <a:xfrm>
            <a:off x="-2052306" y="1732399"/>
            <a:ext cx="1540498" cy="1540498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13BFB-B90A-D361-582D-D965EE97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3" y="-143047"/>
            <a:ext cx="11504415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rose by any other name, smells just as sweet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A9637B-D0B2-7BE0-2801-E0A3CDAB6F86}"/>
              </a:ext>
            </a:extLst>
          </p:cNvPr>
          <p:cNvGrpSpPr/>
          <p:nvPr/>
        </p:nvGrpSpPr>
        <p:grpSpPr>
          <a:xfrm>
            <a:off x="939247" y="1666115"/>
            <a:ext cx="1831987" cy="1848072"/>
            <a:chOff x="1551016" y="778444"/>
            <a:chExt cx="1831987" cy="1848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5A3B26-2FDE-2A99-1E4E-987F71D36DD7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7F6E90-7C85-07B3-FFE8-1071C3696276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FCF81E-43F7-F0A6-4B6B-6338315ACB2F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55BFC4-E74C-7370-BA59-27FC1387C6E8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1D714B-69AE-5A7F-0A2F-14477A893B1F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241CB-F8DB-37DC-FC15-F17E2162F851}"/>
                </a:ext>
              </a:extLst>
            </p:cNvPr>
            <p:cNvCxnSpPr>
              <a:cxnSpLocks/>
              <a:stCxn id="11" idx="3"/>
              <a:endCxn id="15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BB7E4C-3BB0-61D9-B067-C3F9407EDAED}"/>
                </a:ext>
              </a:extLst>
            </p:cNvPr>
            <p:cNvCxnSpPr>
              <a:cxnSpLocks/>
              <a:stCxn id="14" idx="1"/>
              <a:endCxn id="15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59AF831-0A7E-1A45-4DB0-1D987ADAA8CD}"/>
                </a:ext>
              </a:extLst>
            </p:cNvPr>
            <p:cNvCxnSpPr>
              <a:cxnSpLocks/>
              <a:stCxn id="15" idx="1"/>
              <a:endCxn id="12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4E4CAD-02FE-B71B-1CD2-916BF6E69C0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2DAE965-B600-05FF-6011-CEB25158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28C58-66A9-E67A-E61D-9C90A5DC1B07}"/>
                  </a:ext>
                </a:extLst>
              </p:cNvPr>
              <p:cNvSpPr txBox="1"/>
              <p:nvPr/>
            </p:nvSpPr>
            <p:spPr>
              <a:xfrm>
                <a:off x="382889" y="1428879"/>
                <a:ext cx="54476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28C58-66A9-E67A-E61D-9C90A5DC1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89" y="1428879"/>
                <a:ext cx="544765" cy="769441"/>
              </a:xfrm>
              <a:prstGeom prst="rect">
                <a:avLst/>
              </a:prstGeom>
              <a:blipFill>
                <a:blip r:embed="rId3"/>
                <a:stretch>
                  <a:fillRect l="-16279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5E58BF0D-CC72-ED81-1F5B-2247C9067260}"/>
              </a:ext>
            </a:extLst>
          </p:cNvPr>
          <p:cNvSpPr/>
          <p:nvPr/>
        </p:nvSpPr>
        <p:spPr>
          <a:xfrm>
            <a:off x="9521793" y="4261280"/>
            <a:ext cx="172642" cy="17264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382A93-A577-A91F-411A-3DF357C4166F}"/>
              </a:ext>
            </a:extLst>
          </p:cNvPr>
          <p:cNvGrpSpPr/>
          <p:nvPr/>
        </p:nvGrpSpPr>
        <p:grpSpPr>
          <a:xfrm>
            <a:off x="3774565" y="1521312"/>
            <a:ext cx="1755417" cy="1794387"/>
            <a:chOff x="1482049" y="707923"/>
            <a:chExt cx="1755417" cy="17943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E0E4456-47C9-5FE8-7863-DB3B7A8B0716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5D1BC09-CFB9-9489-CCC7-1C8FA9D6AAC3}"/>
                </a:ext>
              </a:extLst>
            </p:cNvPr>
            <p:cNvSpPr/>
            <p:nvPr/>
          </p:nvSpPr>
          <p:spPr>
            <a:xfrm rot="1004713">
              <a:off x="1482049" y="1221808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69A4CC8-82AC-B8A7-1686-172D5B87A8AF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509856B-9AD5-D65C-6DE2-AE99B522E54A}"/>
                </a:ext>
              </a:extLst>
            </p:cNvPr>
            <p:cNvSpPr/>
            <p:nvPr/>
          </p:nvSpPr>
          <p:spPr>
            <a:xfrm>
              <a:off x="2945866" y="90016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BD1124B-14A3-CAC2-35E9-6F65E33B0BD4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E641CD5-12DF-3DE3-AA45-CDD59B377DDC}"/>
                </a:ext>
              </a:extLst>
            </p:cNvPr>
            <p:cNvCxnSpPr>
              <a:stCxn id="35" idx="4"/>
              <a:endCxn id="54" idx="0"/>
            </p:cNvCxnSpPr>
            <p:nvPr/>
          </p:nvCxnSpPr>
          <p:spPr>
            <a:xfrm>
              <a:off x="2313813" y="1002890"/>
              <a:ext cx="176401" cy="5642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4D38E6A-C862-ED21-2BD3-B234273F46AD}"/>
                </a:ext>
              </a:extLst>
            </p:cNvPr>
            <p:cNvCxnSpPr>
              <a:cxnSpLocks/>
              <a:stCxn id="49" idx="3"/>
              <a:endCxn id="54" idx="7"/>
            </p:cNvCxnSpPr>
            <p:nvPr/>
          </p:nvCxnSpPr>
          <p:spPr>
            <a:xfrm flipH="1">
              <a:off x="2593310" y="1151933"/>
              <a:ext cx="395260" cy="4583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78D321-0B13-48BB-7D13-93284F4AEC54}"/>
                </a:ext>
              </a:extLst>
            </p:cNvPr>
            <p:cNvCxnSpPr>
              <a:cxnSpLocks/>
              <a:stCxn id="54" idx="1"/>
              <a:endCxn id="40" idx="6"/>
            </p:cNvCxnSpPr>
            <p:nvPr/>
          </p:nvCxnSpPr>
          <p:spPr>
            <a:xfrm flipH="1" flipV="1">
              <a:off x="1767466" y="1411299"/>
              <a:ext cx="619652" cy="19899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98B39FC-507D-9546-6F11-91DD140C2C34}"/>
                </a:ext>
              </a:extLst>
            </p:cNvPr>
            <p:cNvCxnSpPr>
              <a:cxnSpLocks/>
              <a:stCxn id="54" idx="4"/>
              <a:endCxn id="48" idx="0"/>
            </p:cNvCxnSpPr>
            <p:nvPr/>
          </p:nvCxnSpPr>
          <p:spPr>
            <a:xfrm flipH="1">
              <a:off x="2459613" y="1862059"/>
              <a:ext cx="30601" cy="3452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D18731-8D31-6DBB-EEA2-5FBFA9EA9C89}"/>
                  </a:ext>
                </a:extLst>
              </p:cNvPr>
              <p:cNvSpPr txBox="1"/>
              <p:nvPr/>
            </p:nvSpPr>
            <p:spPr>
              <a:xfrm>
                <a:off x="3360102" y="1427526"/>
                <a:ext cx="594404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D18731-8D31-6DBB-EEA2-5FBFA9EA9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02" y="1427526"/>
                <a:ext cx="594404" cy="769441"/>
              </a:xfrm>
              <a:prstGeom prst="rect">
                <a:avLst/>
              </a:prstGeom>
              <a:blipFill>
                <a:blip r:embed="rId4"/>
                <a:stretch>
                  <a:fillRect l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>
            <a:extLst>
              <a:ext uri="{FF2B5EF4-FFF2-40B4-BE49-F238E27FC236}">
                <a16:creationId xmlns:a16="http://schemas.microsoft.com/office/drawing/2014/main" id="{7486BA2D-152C-5CB3-5D86-289CE38050CE}"/>
              </a:ext>
            </a:extLst>
          </p:cNvPr>
          <p:cNvSpPr/>
          <p:nvPr/>
        </p:nvSpPr>
        <p:spPr>
          <a:xfrm>
            <a:off x="8883942" y="2900596"/>
            <a:ext cx="172642" cy="17264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DCBC1F-5EB2-C7CA-52B7-696899F91D5D}"/>
                  </a:ext>
                </a:extLst>
              </p:cNvPr>
              <p:cNvSpPr txBox="1"/>
              <p:nvPr/>
            </p:nvSpPr>
            <p:spPr>
              <a:xfrm>
                <a:off x="9195997" y="4593783"/>
                <a:ext cx="9968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ADCBC1F-5EB2-C7CA-52B7-696899F91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997" y="4593783"/>
                <a:ext cx="996876" cy="430887"/>
              </a:xfrm>
              <a:prstGeom prst="rect">
                <a:avLst/>
              </a:prstGeom>
              <a:blipFill>
                <a:blip r:embed="rId5"/>
                <a:stretch>
                  <a:fillRect l="-8861" t="-2857" r="-12658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A24886-FF80-6E7E-3ADB-139DE4F320F2}"/>
                  </a:ext>
                </a:extLst>
              </p:cNvPr>
              <p:cNvSpPr txBox="1"/>
              <p:nvPr/>
            </p:nvSpPr>
            <p:spPr>
              <a:xfrm>
                <a:off x="8602967" y="2300644"/>
                <a:ext cx="1005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1A24886-FF80-6E7E-3ADB-139DE4F3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967" y="2300644"/>
                <a:ext cx="1005147" cy="430887"/>
              </a:xfrm>
              <a:prstGeom prst="rect">
                <a:avLst/>
              </a:prstGeom>
              <a:blipFill>
                <a:blip r:embed="rId6"/>
                <a:stretch>
                  <a:fillRect l="-7500" r="-12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280415D-1E97-2734-11BC-0F4DDABE723B}"/>
              </a:ext>
            </a:extLst>
          </p:cNvPr>
          <p:cNvGrpSpPr/>
          <p:nvPr/>
        </p:nvGrpSpPr>
        <p:grpSpPr>
          <a:xfrm>
            <a:off x="927654" y="4916621"/>
            <a:ext cx="1875692" cy="1430094"/>
            <a:chOff x="1361774" y="707923"/>
            <a:chExt cx="1875692" cy="14300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FF58C24-ADF3-55CB-DD80-45A157CF9652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4E97E62-4D87-E723-05DA-555AF5834BBB}"/>
                </a:ext>
              </a:extLst>
            </p:cNvPr>
            <p:cNvSpPr/>
            <p:nvPr/>
          </p:nvSpPr>
          <p:spPr>
            <a:xfrm>
              <a:off x="1482049" y="1221808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A2D072-F995-CD61-A640-8AE8B226AFD5}"/>
                </a:ext>
              </a:extLst>
            </p:cNvPr>
            <p:cNvSpPr/>
            <p:nvPr/>
          </p:nvSpPr>
          <p:spPr>
            <a:xfrm rot="13386157">
              <a:off x="1361774" y="1843050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678358-A477-BBE9-99D7-3B9FF2131678}"/>
                </a:ext>
              </a:extLst>
            </p:cNvPr>
            <p:cNvSpPr/>
            <p:nvPr/>
          </p:nvSpPr>
          <p:spPr>
            <a:xfrm>
              <a:off x="2945866" y="90016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023D953-08D7-900A-08F7-A5BAB707E5F7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66B495-8BFC-73F2-2C99-ADBE5291DBB1}"/>
                </a:ext>
              </a:extLst>
            </p:cNvPr>
            <p:cNvCxnSpPr>
              <a:stCxn id="6" idx="4"/>
              <a:endCxn id="21" idx="0"/>
            </p:cNvCxnSpPr>
            <p:nvPr/>
          </p:nvCxnSpPr>
          <p:spPr>
            <a:xfrm>
              <a:off x="2313813" y="1002890"/>
              <a:ext cx="176401" cy="5642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7DA511-3CC8-C504-0868-B395B2B5C668}"/>
                </a:ext>
              </a:extLst>
            </p:cNvPr>
            <p:cNvCxnSpPr>
              <a:cxnSpLocks/>
              <a:stCxn id="20" idx="3"/>
              <a:endCxn id="21" idx="7"/>
            </p:cNvCxnSpPr>
            <p:nvPr/>
          </p:nvCxnSpPr>
          <p:spPr>
            <a:xfrm flipH="1">
              <a:off x="2593310" y="1151933"/>
              <a:ext cx="395260" cy="4583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59D829-421F-2812-A619-1162B6F981B3}"/>
                </a:ext>
              </a:extLst>
            </p:cNvPr>
            <p:cNvCxnSpPr>
              <a:cxnSpLocks/>
              <a:stCxn id="21" idx="1"/>
              <a:endCxn id="7" idx="6"/>
            </p:cNvCxnSpPr>
            <p:nvPr/>
          </p:nvCxnSpPr>
          <p:spPr>
            <a:xfrm flipH="1" flipV="1">
              <a:off x="1773649" y="1369292"/>
              <a:ext cx="613469" cy="2409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BEB42EF-C651-7830-8F22-F6304A7A6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625" y="1783226"/>
              <a:ext cx="777514" cy="1731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20D7AA-27B9-9264-2583-990F5147D31D}"/>
                  </a:ext>
                </a:extLst>
              </p:cNvPr>
              <p:cNvSpPr txBox="1"/>
              <p:nvPr/>
            </p:nvSpPr>
            <p:spPr>
              <a:xfrm>
                <a:off x="866224" y="4714447"/>
                <a:ext cx="65133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20D7AA-27B9-9264-2583-990F5147D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4" y="4714447"/>
                <a:ext cx="651332" cy="769441"/>
              </a:xfrm>
              <a:prstGeom prst="rect">
                <a:avLst/>
              </a:prstGeom>
              <a:blipFill>
                <a:blip r:embed="rId7"/>
                <a:stretch>
                  <a:fillRect l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A8F4ADA-C259-9F7B-CE88-58BC78C1D56B}"/>
              </a:ext>
            </a:extLst>
          </p:cNvPr>
          <p:cNvSpPr/>
          <p:nvPr/>
        </p:nvSpPr>
        <p:spPr>
          <a:xfrm>
            <a:off x="11124382" y="2214323"/>
            <a:ext cx="172642" cy="17264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414D06-470C-AD7E-C1FF-8D746A15CB98}"/>
                  </a:ext>
                </a:extLst>
              </p:cNvPr>
              <p:cNvSpPr txBox="1"/>
              <p:nvPr/>
            </p:nvSpPr>
            <p:spPr>
              <a:xfrm>
                <a:off x="10657200" y="1722257"/>
                <a:ext cx="10051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414D06-470C-AD7E-C1FF-8D746A15C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7200" y="1722257"/>
                <a:ext cx="1005147" cy="430887"/>
              </a:xfrm>
              <a:prstGeom prst="rect">
                <a:avLst/>
              </a:prstGeom>
              <a:blipFill>
                <a:blip r:embed="rId8"/>
                <a:stretch>
                  <a:fillRect l="-8750" t="-2857" r="-125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C361A2CC-9DCD-1042-76D5-6475876DB266}"/>
              </a:ext>
            </a:extLst>
          </p:cNvPr>
          <p:cNvGrpSpPr/>
          <p:nvPr/>
        </p:nvGrpSpPr>
        <p:grpSpPr>
          <a:xfrm rot="2647678">
            <a:off x="4203157" y="4267311"/>
            <a:ext cx="1831987" cy="1848072"/>
            <a:chOff x="1551016" y="778444"/>
            <a:chExt cx="1831987" cy="184807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7987162-1CBD-57F6-7241-469D5B45A208}"/>
                </a:ext>
              </a:extLst>
            </p:cNvPr>
            <p:cNvSpPr/>
            <p:nvPr/>
          </p:nvSpPr>
          <p:spPr>
            <a:xfrm>
              <a:off x="3070362" y="78772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5125C13-0690-6C2B-6706-4200CE24931A}"/>
                </a:ext>
              </a:extLst>
            </p:cNvPr>
            <p:cNvSpPr/>
            <p:nvPr/>
          </p:nvSpPr>
          <p:spPr>
            <a:xfrm>
              <a:off x="1574450" y="77844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75A9DB-A647-1096-7A9C-26D2F0D0EBEA}"/>
                </a:ext>
              </a:extLst>
            </p:cNvPr>
            <p:cNvSpPr/>
            <p:nvPr/>
          </p:nvSpPr>
          <p:spPr>
            <a:xfrm>
              <a:off x="1551016" y="2331549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F5724A8-D1F5-AA93-9C75-582EBA776686}"/>
                </a:ext>
              </a:extLst>
            </p:cNvPr>
            <p:cNvSpPr/>
            <p:nvPr/>
          </p:nvSpPr>
          <p:spPr>
            <a:xfrm>
              <a:off x="3091403" y="231549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943494C-D489-42F9-4621-9D528A250FAD}"/>
                </a:ext>
              </a:extLst>
            </p:cNvPr>
            <p:cNvSpPr/>
            <p:nvPr/>
          </p:nvSpPr>
          <p:spPr>
            <a:xfrm>
              <a:off x="2344414" y="1567092"/>
              <a:ext cx="291600" cy="294967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6F104DB-63E9-F8F4-24BF-915604DA44AB}"/>
                </a:ext>
              </a:extLst>
            </p:cNvPr>
            <p:cNvCxnSpPr>
              <a:cxnSpLocks/>
              <a:stCxn id="70" idx="3"/>
              <a:endCxn id="74" idx="7"/>
            </p:cNvCxnSpPr>
            <p:nvPr/>
          </p:nvCxnSpPr>
          <p:spPr>
            <a:xfrm flipH="1">
              <a:off x="2593310" y="1039497"/>
              <a:ext cx="519756" cy="570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1C060F-6070-4B5D-1FE6-034B48EB2945}"/>
                </a:ext>
              </a:extLst>
            </p:cNvPr>
            <p:cNvCxnSpPr>
              <a:cxnSpLocks/>
              <a:stCxn id="73" idx="1"/>
              <a:endCxn id="74" idx="5"/>
            </p:cNvCxnSpPr>
            <p:nvPr/>
          </p:nvCxnSpPr>
          <p:spPr>
            <a:xfrm flipH="1" flipV="1">
              <a:off x="2593310" y="1818862"/>
              <a:ext cx="540797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BC7CE3-98EA-116E-5378-82C34BBA09F0}"/>
                </a:ext>
              </a:extLst>
            </p:cNvPr>
            <p:cNvCxnSpPr>
              <a:cxnSpLocks/>
              <a:stCxn id="74" idx="1"/>
              <a:endCxn id="71" idx="5"/>
            </p:cNvCxnSpPr>
            <p:nvPr/>
          </p:nvCxnSpPr>
          <p:spPr>
            <a:xfrm flipH="1" flipV="1">
              <a:off x="1823346" y="1030214"/>
              <a:ext cx="563772" cy="5800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21DB487-3BA5-80F3-6355-F6448307DC78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H="1">
              <a:off x="1798215" y="1818862"/>
              <a:ext cx="588903" cy="5398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F12B83C-5D5E-772C-F4E2-B0E45695BEAA}"/>
                  </a:ext>
                </a:extLst>
              </p:cNvPr>
              <p:cNvSpPr txBox="1"/>
              <p:nvPr/>
            </p:nvSpPr>
            <p:spPr>
              <a:xfrm>
                <a:off x="4093422" y="4209062"/>
                <a:ext cx="63581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F12B83C-5D5E-772C-F4E2-B0E45695B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22" y="4209062"/>
                <a:ext cx="635815" cy="769441"/>
              </a:xfrm>
              <a:prstGeom prst="rect">
                <a:avLst/>
              </a:prstGeom>
              <a:blipFill>
                <a:blip r:embed="rId9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Freeform 83">
            <a:extLst>
              <a:ext uri="{FF2B5EF4-FFF2-40B4-BE49-F238E27FC236}">
                <a16:creationId xmlns:a16="http://schemas.microsoft.com/office/drawing/2014/main" id="{6FED93FA-A50F-8192-3738-59CB179A646B}"/>
              </a:ext>
            </a:extLst>
          </p:cNvPr>
          <p:cNvSpPr/>
          <p:nvPr/>
        </p:nvSpPr>
        <p:spPr>
          <a:xfrm>
            <a:off x="7278448" y="2289809"/>
            <a:ext cx="4246732" cy="2057792"/>
          </a:xfrm>
          <a:custGeom>
            <a:avLst/>
            <a:gdLst>
              <a:gd name="connsiteX0" fmla="*/ 0 w 4700587"/>
              <a:gd name="connsiteY0" fmla="*/ 1424352 h 3863763"/>
              <a:gd name="connsiteX1" fmla="*/ 1085850 w 4700587"/>
              <a:gd name="connsiteY1" fmla="*/ 2795952 h 3863763"/>
              <a:gd name="connsiteX2" fmla="*/ 1928812 w 4700587"/>
              <a:gd name="connsiteY2" fmla="*/ 1352914 h 3863763"/>
              <a:gd name="connsiteX3" fmla="*/ 2600325 w 4700587"/>
              <a:gd name="connsiteY3" fmla="*/ 3853227 h 3863763"/>
              <a:gd name="connsiteX4" fmla="*/ 3443287 w 4700587"/>
              <a:gd name="connsiteY4" fmla="*/ 195627 h 3863763"/>
              <a:gd name="connsiteX5" fmla="*/ 4000500 w 4700587"/>
              <a:gd name="connsiteY5" fmla="*/ 3724639 h 3863763"/>
              <a:gd name="connsiteX6" fmla="*/ 4214812 w 4700587"/>
              <a:gd name="connsiteY6" fmla="*/ 252777 h 3863763"/>
              <a:gd name="connsiteX7" fmla="*/ 4700587 w 4700587"/>
              <a:gd name="connsiteY7" fmla="*/ 538527 h 386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0587" h="3863763">
                <a:moveTo>
                  <a:pt x="0" y="1424352"/>
                </a:moveTo>
                <a:cubicBezTo>
                  <a:pt x="382190" y="2116105"/>
                  <a:pt x="764381" y="2807858"/>
                  <a:pt x="1085850" y="2795952"/>
                </a:cubicBezTo>
                <a:cubicBezTo>
                  <a:pt x="1407319" y="2784046"/>
                  <a:pt x="1676400" y="1176702"/>
                  <a:pt x="1928812" y="1352914"/>
                </a:cubicBezTo>
                <a:cubicBezTo>
                  <a:pt x="2181224" y="1529126"/>
                  <a:pt x="2347913" y="4046108"/>
                  <a:pt x="2600325" y="3853227"/>
                </a:cubicBezTo>
                <a:cubicBezTo>
                  <a:pt x="2852737" y="3660346"/>
                  <a:pt x="3209924" y="217058"/>
                  <a:pt x="3443287" y="195627"/>
                </a:cubicBezTo>
                <a:cubicBezTo>
                  <a:pt x="3676650" y="174196"/>
                  <a:pt x="3871912" y="3715114"/>
                  <a:pt x="4000500" y="3724639"/>
                </a:cubicBezTo>
                <a:cubicBezTo>
                  <a:pt x="4129088" y="3734164"/>
                  <a:pt x="4098131" y="783796"/>
                  <a:pt x="4214812" y="252777"/>
                </a:cubicBezTo>
                <a:cubicBezTo>
                  <a:pt x="4331493" y="-278242"/>
                  <a:pt x="4516040" y="130142"/>
                  <a:pt x="4700587" y="538527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B14B487-3287-BAAF-5440-51278518D313}"/>
                  </a:ext>
                </a:extLst>
              </p:cNvPr>
              <p:cNvSpPr txBox="1"/>
              <p:nvPr/>
            </p:nvSpPr>
            <p:spPr>
              <a:xfrm>
                <a:off x="9181816" y="5042379"/>
                <a:ext cx="13726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B14B487-3287-BAAF-5440-51278518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816" y="5042379"/>
                <a:ext cx="1372620" cy="430887"/>
              </a:xfrm>
              <a:prstGeom prst="rect">
                <a:avLst/>
              </a:prstGeom>
              <a:blipFill>
                <a:blip r:embed="rId10"/>
                <a:stretch>
                  <a:fillRect l="-1835" r="-917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FEFBD98-A4FC-D523-FD57-D2DB9DA74F5B}"/>
              </a:ext>
            </a:extLst>
          </p:cNvPr>
          <p:cNvGrpSpPr/>
          <p:nvPr/>
        </p:nvGrpSpPr>
        <p:grpSpPr>
          <a:xfrm>
            <a:off x="7189692" y="1675398"/>
            <a:ext cx="4754271" cy="4472962"/>
            <a:chOff x="7189692" y="1675398"/>
            <a:chExt cx="4754271" cy="4472962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3D4605-3128-59BE-54B8-7AB0B5FBEB20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2" y="5687904"/>
              <a:ext cx="4737848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8DAC713-0705-AD45-0BDB-25F1B53346F6}"/>
                </a:ext>
              </a:extLst>
            </p:cNvPr>
            <p:cNvCxnSpPr>
              <a:cxnSpLocks/>
            </p:cNvCxnSpPr>
            <p:nvPr/>
          </p:nvCxnSpPr>
          <p:spPr>
            <a:xfrm>
              <a:off x="7189692" y="1675398"/>
              <a:ext cx="0" cy="401250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A25F4D6-4B96-9D8A-556C-0B1254AA43E9}"/>
                    </a:ext>
                  </a:extLst>
                </p:cNvPr>
                <p:cNvSpPr txBox="1"/>
                <p:nvPr/>
              </p:nvSpPr>
              <p:spPr>
                <a:xfrm>
                  <a:off x="11380732" y="5871361"/>
                  <a:ext cx="563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FA25F4D6-4B96-9D8A-556C-0B1254AA43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0732" y="5871361"/>
                  <a:ext cx="56323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556" t="-4348" r="-1555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9BBB6D-EF57-11CA-1C28-FBB60C1BBC50}"/>
              </a:ext>
            </a:extLst>
          </p:cNvPr>
          <p:cNvGrpSpPr/>
          <p:nvPr/>
        </p:nvGrpSpPr>
        <p:grpSpPr>
          <a:xfrm>
            <a:off x="1319602" y="2836459"/>
            <a:ext cx="1443879" cy="1443879"/>
            <a:chOff x="1319602" y="2836459"/>
            <a:chExt cx="1443879" cy="1443879"/>
          </a:xfrm>
        </p:grpSpPr>
        <p:pic>
          <p:nvPicPr>
            <p:cNvPr id="3" name="Graphic 2" descr="Tag outline">
              <a:extLst>
                <a:ext uri="{FF2B5EF4-FFF2-40B4-BE49-F238E27FC236}">
                  <a16:creationId xmlns:a16="http://schemas.microsoft.com/office/drawing/2014/main" id="{CD4BFFEA-0ABD-B197-E87F-7566F8CEC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19602" y="2836459"/>
              <a:ext cx="1443879" cy="14438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76FB77-06D0-8877-6EC2-E395E8FBCBA6}"/>
                    </a:ext>
                  </a:extLst>
                </p:cNvPr>
                <p:cNvSpPr txBox="1"/>
                <p:nvPr/>
              </p:nvSpPr>
              <p:spPr>
                <a:xfrm rot="2565684">
                  <a:off x="1751805" y="3482055"/>
                  <a:ext cx="7103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76FB77-06D0-8877-6EC2-E395E8FBC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65684">
                  <a:off x="1751805" y="3482055"/>
                  <a:ext cx="710387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6780" t="-1754" r="-8475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658DC5-C5B0-CE68-2E19-4A3561EC99A8}"/>
              </a:ext>
            </a:extLst>
          </p:cNvPr>
          <p:cNvGrpSpPr/>
          <p:nvPr/>
        </p:nvGrpSpPr>
        <p:grpSpPr>
          <a:xfrm>
            <a:off x="4973114" y="2420859"/>
            <a:ext cx="1443879" cy="1443879"/>
            <a:chOff x="4973114" y="2420859"/>
            <a:chExt cx="1443879" cy="1443879"/>
          </a:xfrm>
        </p:grpSpPr>
        <p:pic>
          <p:nvPicPr>
            <p:cNvPr id="29" name="Graphic 28" descr="Tag outline">
              <a:extLst>
                <a:ext uri="{FF2B5EF4-FFF2-40B4-BE49-F238E27FC236}">
                  <a16:creationId xmlns:a16="http://schemas.microsoft.com/office/drawing/2014/main" id="{63A651AC-8728-E1F5-0D7F-A8F34BC36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73114" y="2420859"/>
              <a:ext cx="1443879" cy="14438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B6EA836-BA0E-7F0E-9F22-F2C41F4FF033}"/>
                    </a:ext>
                  </a:extLst>
                </p:cNvPr>
                <p:cNvSpPr txBox="1"/>
                <p:nvPr/>
              </p:nvSpPr>
              <p:spPr>
                <a:xfrm rot="2565684">
                  <a:off x="5402336" y="3066455"/>
                  <a:ext cx="7163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B6EA836-BA0E-7F0E-9F22-F2C41F4FF0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65684">
                  <a:off x="5402336" y="3066455"/>
                  <a:ext cx="716350" cy="307777"/>
                </a:xfrm>
                <a:prstGeom prst="rect">
                  <a:avLst/>
                </a:prstGeom>
                <a:blipFill>
                  <a:blip r:embed="rId15"/>
                  <a:stretch>
                    <a:fillRect l="-6780" t="-1754" r="-8475" b="-17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67BA275-82A2-23FC-4E7E-3B5D3AF5D128}"/>
              </a:ext>
            </a:extLst>
          </p:cNvPr>
          <p:cNvGrpSpPr/>
          <p:nvPr/>
        </p:nvGrpSpPr>
        <p:grpSpPr>
          <a:xfrm>
            <a:off x="2125401" y="5575418"/>
            <a:ext cx="1443879" cy="1443879"/>
            <a:chOff x="2125401" y="5575418"/>
            <a:chExt cx="1443879" cy="1443879"/>
          </a:xfrm>
        </p:grpSpPr>
        <p:pic>
          <p:nvPicPr>
            <p:cNvPr id="34" name="Graphic 33" descr="Tag outline">
              <a:extLst>
                <a:ext uri="{FF2B5EF4-FFF2-40B4-BE49-F238E27FC236}">
                  <a16:creationId xmlns:a16="http://schemas.microsoft.com/office/drawing/2014/main" id="{FFADDB0B-9522-87BD-9EB4-87F4482DE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25401" y="5575418"/>
              <a:ext cx="1443879" cy="14438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CC79731-27E1-9CA4-25B1-2AD44637F49A}"/>
                    </a:ext>
                  </a:extLst>
                </p:cNvPr>
                <p:cNvSpPr txBox="1"/>
                <p:nvPr/>
              </p:nvSpPr>
              <p:spPr>
                <a:xfrm rot="2565684">
                  <a:off x="2554623" y="6221014"/>
                  <a:ext cx="7163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CC79731-27E1-9CA4-25B1-2AD44637F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65684">
                  <a:off x="2554623" y="6221014"/>
                  <a:ext cx="71635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6780" t="-1724" r="-8475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5B6507-53CA-4A04-D4C0-D9C7975BC5A5}"/>
              </a:ext>
            </a:extLst>
          </p:cNvPr>
          <p:cNvGrpSpPr/>
          <p:nvPr/>
        </p:nvGrpSpPr>
        <p:grpSpPr>
          <a:xfrm>
            <a:off x="5197033" y="5296797"/>
            <a:ext cx="1443879" cy="1443879"/>
            <a:chOff x="5197033" y="5296797"/>
            <a:chExt cx="1443879" cy="1443879"/>
          </a:xfrm>
        </p:grpSpPr>
        <p:pic>
          <p:nvPicPr>
            <p:cNvPr id="37" name="Graphic 36" descr="Tag outline">
              <a:extLst>
                <a:ext uri="{FF2B5EF4-FFF2-40B4-BE49-F238E27FC236}">
                  <a16:creationId xmlns:a16="http://schemas.microsoft.com/office/drawing/2014/main" id="{3983FA7E-DADC-9C07-D35D-6B945C03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97033" y="5296797"/>
              <a:ext cx="1443879" cy="14438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F3E7C1-E091-6752-D8AC-BCD7D9390924}"/>
                    </a:ext>
                  </a:extLst>
                </p:cNvPr>
                <p:cNvSpPr txBox="1"/>
                <p:nvPr/>
              </p:nvSpPr>
              <p:spPr>
                <a:xfrm rot="2565684">
                  <a:off x="5629236" y="5942393"/>
                  <a:ext cx="710387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F3E7C1-E091-6752-D8AC-BCD7D9390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565684">
                  <a:off x="5629236" y="5942393"/>
                  <a:ext cx="710387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6780" t="-1724" r="-6780"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6904E1-AE7E-0891-9CD3-ECA4B781B6BB}"/>
                  </a:ext>
                </a:extLst>
              </p:cNvPr>
              <p:cNvSpPr txBox="1"/>
              <p:nvPr/>
            </p:nvSpPr>
            <p:spPr>
              <a:xfrm>
                <a:off x="1003521" y="1633821"/>
                <a:ext cx="249821" cy="369332"/>
              </a:xfrm>
              <a:prstGeom prst="rect">
                <a:avLst/>
              </a:prstGeom>
              <a:noFill/>
              <a:effectLst>
                <a:outerShdw dist="50800" dir="5400000" sx="200000" sy="200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  <a:outerShdw dist="50800" sx="1000" sy="1000" algn="ctr" rotWithShape="0">
                              <a:srgbClr val="000000"/>
                            </a:outerShd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00FA00"/>
                  </a:solidFill>
                  <a:effectLst>
                    <a:outerShdw dist="50800" sx="1000" sy="1000" algn="ctr" rotWithShape="0">
                      <a:srgbClr val="00000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6904E1-AE7E-0891-9CD3-ECA4B781B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21" y="1633821"/>
                <a:ext cx="249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outerShdw dist="50800" dir="5400000" sx="200000" sy="200000" algn="ctr" rotWithShape="0">
                  <a:srgbClr val="000000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7E805F-AE65-FA29-16A0-18378CD96E1A}"/>
                  </a:ext>
                </a:extLst>
              </p:cNvPr>
              <p:cNvSpPr txBox="1"/>
              <p:nvPr/>
            </p:nvSpPr>
            <p:spPr>
              <a:xfrm>
                <a:off x="2483510" y="1638568"/>
                <a:ext cx="291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87E805F-AE65-FA29-16A0-18378CD96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510" y="1638568"/>
                <a:ext cx="291600" cy="369332"/>
              </a:xfrm>
              <a:prstGeom prst="rect">
                <a:avLst/>
              </a:prstGeom>
              <a:blipFill>
                <a:blip r:embed="rId19"/>
                <a:stretch>
                  <a:fillRect l="-16667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078B7B-EB34-83B0-C1FE-665C9FA79117}"/>
                  </a:ext>
                </a:extLst>
              </p:cNvPr>
              <p:cNvSpPr txBox="1"/>
              <p:nvPr/>
            </p:nvSpPr>
            <p:spPr>
              <a:xfrm>
                <a:off x="2473391" y="3181796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endParaRPr lang="en-US" sz="2400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078B7B-EB34-83B0-C1FE-665C9FA7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391" y="3181796"/>
                <a:ext cx="291600" cy="738664"/>
              </a:xfrm>
              <a:prstGeom prst="rect">
                <a:avLst/>
              </a:prstGeom>
              <a:blipFill>
                <a:blip r:embed="rId20"/>
                <a:stretch>
                  <a:fillRect l="-41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52D75-7FCF-5467-A3F7-EAD6CFF26B61}"/>
                  </a:ext>
                </a:extLst>
              </p:cNvPr>
              <p:cNvSpPr txBox="1"/>
              <p:nvPr/>
            </p:nvSpPr>
            <p:spPr>
              <a:xfrm>
                <a:off x="919947" y="3197096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  <a:p>
                <a:pPr algn="ctr"/>
                <a:endParaRPr 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D52D75-7FCF-5467-A3F7-EAD6CFF26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47" y="3197096"/>
                <a:ext cx="291600" cy="738664"/>
              </a:xfrm>
              <a:prstGeom prst="rect">
                <a:avLst/>
              </a:prstGeom>
              <a:blipFill>
                <a:blip r:embed="rId21"/>
                <a:stretch>
                  <a:fillRect l="-41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7984AF-F696-2D67-8643-CF62F344B024}"/>
                  </a:ext>
                </a:extLst>
              </p:cNvPr>
              <p:cNvSpPr txBox="1"/>
              <p:nvPr/>
            </p:nvSpPr>
            <p:spPr>
              <a:xfrm>
                <a:off x="4975823" y="3934423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endParaRPr lang="en-US" sz="2400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B7984AF-F696-2D67-8643-CF62F344B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823" y="3934423"/>
                <a:ext cx="291600" cy="738664"/>
              </a:xfrm>
              <a:prstGeom prst="rect">
                <a:avLst/>
              </a:prstGeom>
              <a:blipFill>
                <a:blip r:embed="rId22"/>
                <a:stretch>
                  <a:fillRect l="-41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9264A9-BC43-A17F-2FC3-1BEE4C365454}"/>
                  </a:ext>
                </a:extLst>
              </p:cNvPr>
              <p:cNvSpPr txBox="1"/>
              <p:nvPr/>
            </p:nvSpPr>
            <p:spPr>
              <a:xfrm>
                <a:off x="6045232" y="4988054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endParaRPr lang="en-US" sz="2400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89264A9-BC43-A17F-2FC3-1BEE4C36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232" y="4988054"/>
                <a:ext cx="291600" cy="738664"/>
              </a:xfrm>
              <a:prstGeom prst="rect">
                <a:avLst/>
              </a:prstGeom>
              <a:blipFill>
                <a:blip r:embed="rId23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FD891B-B0E1-1550-83C1-10B7280EE52C}"/>
                  </a:ext>
                </a:extLst>
              </p:cNvPr>
              <p:cNvSpPr txBox="1"/>
              <p:nvPr/>
            </p:nvSpPr>
            <p:spPr>
              <a:xfrm>
                <a:off x="4992625" y="6089613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endParaRPr lang="en-US" sz="2400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FD891B-B0E1-1550-83C1-10B7280EE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625" y="6089613"/>
                <a:ext cx="291600" cy="738664"/>
              </a:xfrm>
              <a:prstGeom prst="rect">
                <a:avLst/>
              </a:prstGeom>
              <a:blipFill>
                <a:blip r:embed="rId24"/>
                <a:stretch>
                  <a:fillRect l="-833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EBBC52-33FD-AA71-313B-B3703B401A10}"/>
                  </a:ext>
                </a:extLst>
              </p:cNvPr>
              <p:cNvSpPr txBox="1"/>
              <p:nvPr/>
            </p:nvSpPr>
            <p:spPr>
              <a:xfrm>
                <a:off x="3872203" y="5037970"/>
                <a:ext cx="2916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FA00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endParaRPr lang="en-US" sz="2400" dirty="0">
                  <a:solidFill>
                    <a:srgbClr val="00FA00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5EBBC52-33FD-AA71-313B-B3703B401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203" y="5037970"/>
                <a:ext cx="291600" cy="738664"/>
              </a:xfrm>
              <a:prstGeom prst="rect">
                <a:avLst/>
              </a:prstGeom>
              <a:blipFill>
                <a:blip r:embed="rId25"/>
                <a:stretch>
                  <a:fillRect l="-416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44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C 0.02018 -0.00579 0.04049 -0.01158 0.05534 0.01458 C 0.07031 0.04074 0.07968 0.09907 0.08919 0.1574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3" y="761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C 0.00716 0.04074 0.01432 0.08171 3.125E-6 0.10926 C -0.0142 0.1368 -0.04987 0.15092 -0.08542 0.16528 " pathEditMode="relative" rAng="0" ptsTypes="AAA">
                                      <p:cBhvr>
                                        <p:cTn id="4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826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C -0.02709 0.00347 -0.05404 0.00694 -0.06901 -0.01852 C -0.08399 -0.04422 -0.08698 -0.09885 -0.08998 -0.15324 " pathEditMode="relative" rAng="0" ptsTypes="AAA">
                                      <p:cBhvr>
                                        <p:cTn id="5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75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C 0.00911 -0.03727 0.01823 -0.07454 0.03294 -0.10139 C 0.04766 -0.12825 0.06797 -0.14491 0.08841 -0.16135 " pathEditMode="relative" rAng="0" ptsTypes="AAA">
                                      <p:cBhvr>
                                        <p:cTn id="5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5" grpId="0"/>
      <p:bldP spid="47" grpId="0"/>
      <p:bldP spid="50" grpId="0"/>
      <p:bldP spid="51" grpId="0"/>
      <p:bldP spid="52" grpId="0"/>
      <p:bldP spid="53" grpId="0"/>
      <p:bldP spid="53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4" name="Picture 24" descr="Michelin star recipes - Great British Chefs">
            <a:extLst>
              <a:ext uri="{FF2B5EF4-FFF2-40B4-BE49-F238E27FC236}">
                <a16:creationId xmlns:a16="http://schemas.microsoft.com/office/drawing/2014/main" id="{3837BB2B-B33E-43E3-8277-D2A2D4A8B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34" y="5000229"/>
            <a:ext cx="2083192" cy="116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143EEF-0AB6-27D6-4BF4-B7D60C47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27" y="35926"/>
            <a:ext cx="10515600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Unlocking the secret recipe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8BDA0-3302-52A4-608F-9B5CD3E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84B65-C428-0A41-AF8D-02CB688FAD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124" name="Picture 4" descr="Food Biotechnology for Ingredient Manufacturing">
            <a:extLst>
              <a:ext uri="{FF2B5EF4-FFF2-40B4-BE49-F238E27FC236}">
                <a16:creationId xmlns:a16="http://schemas.microsoft.com/office/drawing/2014/main" id="{B6B49309-8407-7A90-69B0-2D23E5FE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05" y="2503479"/>
            <a:ext cx="3858351" cy="3921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23A338-F2B8-E9E0-B7E4-509348B9DC86}"/>
              </a:ext>
            </a:extLst>
          </p:cNvPr>
          <p:cNvGraphicFramePr>
            <a:graphicFrameLocks noGrp="1"/>
          </p:cNvGraphicFramePr>
          <p:nvPr/>
        </p:nvGraphicFramePr>
        <p:xfrm>
          <a:off x="285673" y="1690687"/>
          <a:ext cx="7530267" cy="4802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0089">
                  <a:extLst>
                    <a:ext uri="{9D8B030D-6E8A-4147-A177-3AD203B41FA5}">
                      <a16:colId xmlns:a16="http://schemas.microsoft.com/office/drawing/2014/main" val="2265747790"/>
                    </a:ext>
                  </a:extLst>
                </a:gridCol>
                <a:gridCol w="2510089">
                  <a:extLst>
                    <a:ext uri="{9D8B030D-6E8A-4147-A177-3AD203B41FA5}">
                      <a16:colId xmlns:a16="http://schemas.microsoft.com/office/drawing/2014/main" val="3498219193"/>
                    </a:ext>
                  </a:extLst>
                </a:gridCol>
                <a:gridCol w="2510089">
                  <a:extLst>
                    <a:ext uri="{9D8B030D-6E8A-4147-A177-3AD203B41FA5}">
                      <a16:colId xmlns:a16="http://schemas.microsoft.com/office/drawing/2014/main" val="593594346"/>
                    </a:ext>
                  </a:extLst>
                </a:gridCol>
              </a:tblGrid>
              <a:tr h="160072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/>
                    </a:p>
                  </a:txBody>
                  <a:tcPr marL="87333" marR="87333" marT="43666" marB="43666"/>
                </a:tc>
                <a:extLst>
                  <a:ext uri="{0D108BD9-81ED-4DB2-BD59-A6C34878D82A}">
                    <a16:rowId xmlns:a16="http://schemas.microsoft.com/office/drawing/2014/main" val="1136987470"/>
                  </a:ext>
                </a:extLst>
              </a:tr>
              <a:tr h="160072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extLst>
                  <a:ext uri="{0D108BD9-81ED-4DB2-BD59-A6C34878D82A}">
                    <a16:rowId xmlns:a16="http://schemas.microsoft.com/office/drawing/2014/main" val="782261308"/>
                  </a:ext>
                </a:extLst>
              </a:tr>
              <a:tr h="1600729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7333" marR="87333" marT="43666" marB="43666"/>
                </a:tc>
                <a:extLst>
                  <a:ext uri="{0D108BD9-81ED-4DB2-BD59-A6C34878D82A}">
                    <a16:rowId xmlns:a16="http://schemas.microsoft.com/office/drawing/2014/main" val="3150043999"/>
                  </a:ext>
                </a:extLst>
              </a:tr>
            </a:tbl>
          </a:graphicData>
        </a:graphic>
      </p:graphicFrame>
      <p:pic>
        <p:nvPicPr>
          <p:cNvPr id="9" name="Picture 6" descr="Creamy Alfredo Sauce Recipe">
            <a:extLst>
              <a:ext uri="{FF2B5EF4-FFF2-40B4-BE49-F238E27FC236}">
                <a16:creationId xmlns:a16="http://schemas.microsoft.com/office/drawing/2014/main" id="{ED57E7B3-7322-5627-4080-E21848D2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5" y="1772236"/>
            <a:ext cx="162769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F53-F27B-FD25-82F0-69C405646290}"/>
              </a:ext>
            </a:extLst>
          </p:cNvPr>
          <p:cNvSpPr txBox="1"/>
          <p:nvPr/>
        </p:nvSpPr>
        <p:spPr>
          <a:xfrm>
            <a:off x="1703733" y="2972587"/>
            <a:ext cx="1088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NeQUIP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D05C2-F888-B78C-6DB4-7BFDA240C411}"/>
              </a:ext>
            </a:extLst>
          </p:cNvPr>
          <p:cNvSpPr txBox="1"/>
          <p:nvPr/>
        </p:nvSpPr>
        <p:spPr>
          <a:xfrm>
            <a:off x="6839008" y="4533745"/>
            <a:ext cx="1088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GAP</a:t>
            </a:r>
          </a:p>
        </p:txBody>
      </p:sp>
      <p:pic>
        <p:nvPicPr>
          <p:cNvPr id="5128" name="Picture 8" descr="Easy Fried Rice Recipe (Ready in 15 ...">
            <a:extLst>
              <a:ext uri="{FF2B5EF4-FFF2-40B4-BE49-F238E27FC236}">
                <a16:creationId xmlns:a16="http://schemas.microsoft.com/office/drawing/2014/main" id="{41283294-2626-B2ED-FDF6-5035739E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80" y="3353412"/>
            <a:ext cx="1262742" cy="126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Lincoln IGA - Recipe: Hamburgers Rancheros">
            <a:extLst>
              <a:ext uri="{FF2B5EF4-FFF2-40B4-BE49-F238E27FC236}">
                <a16:creationId xmlns:a16="http://schemas.microsoft.com/office/drawing/2014/main" id="{91EFD5A7-F2F7-F9D7-6624-C5A9F3EF2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8"/>
          <a:stretch/>
        </p:blipFill>
        <p:spPr bwMode="auto">
          <a:xfrm>
            <a:off x="3121418" y="1753263"/>
            <a:ext cx="1427404" cy="126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riple-Dipped Fried Chicken Recipe">
            <a:extLst>
              <a:ext uri="{FF2B5EF4-FFF2-40B4-BE49-F238E27FC236}">
                <a16:creationId xmlns:a16="http://schemas.microsoft.com/office/drawing/2014/main" id="{D69FA14C-FEC2-455A-91AC-3FB227DE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301" y="1874407"/>
            <a:ext cx="22479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ritish Chips Recipe">
            <a:extLst>
              <a:ext uri="{FF2B5EF4-FFF2-40B4-BE49-F238E27FC236}">
                <a16:creationId xmlns:a16="http://schemas.microsoft.com/office/drawing/2014/main" id="{645B03E1-9A58-5845-AA7D-551BE160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" y="3399275"/>
            <a:ext cx="164465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Air-Fryer Grilled Cheese Recipe">
            <a:extLst>
              <a:ext uri="{FF2B5EF4-FFF2-40B4-BE49-F238E27FC236}">
                <a16:creationId xmlns:a16="http://schemas.microsoft.com/office/drawing/2014/main" id="{E649A595-9555-6C8B-CC0A-731D273D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27" y="5000228"/>
            <a:ext cx="1234740" cy="12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30 traditional Greek foods you need to ...">
            <a:extLst>
              <a:ext uri="{FF2B5EF4-FFF2-40B4-BE49-F238E27FC236}">
                <a16:creationId xmlns:a16="http://schemas.microsoft.com/office/drawing/2014/main" id="{AF60E532-45D4-CEB4-F7B8-BB63EBFE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298" y="3384918"/>
            <a:ext cx="2068184" cy="115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omemade Pierogi Recipe">
            <a:extLst>
              <a:ext uri="{FF2B5EF4-FFF2-40B4-BE49-F238E27FC236}">
                <a16:creationId xmlns:a16="http://schemas.microsoft.com/office/drawing/2014/main" id="{5E363DB7-41F7-1686-0182-3B7513019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27" y="4976737"/>
            <a:ext cx="2247900" cy="117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C45D42-EFAC-62B7-3C40-7EACDD7B850C}"/>
              </a:ext>
            </a:extLst>
          </p:cNvPr>
          <p:cNvSpPr txBox="1"/>
          <p:nvPr/>
        </p:nvSpPr>
        <p:spPr>
          <a:xfrm>
            <a:off x="4235858" y="2988455"/>
            <a:ext cx="1088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MACE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3B949-2A09-293E-862E-96547E5E38CA}"/>
              </a:ext>
            </a:extLst>
          </p:cNvPr>
          <p:cNvSpPr txBox="1"/>
          <p:nvPr/>
        </p:nvSpPr>
        <p:spPr>
          <a:xfrm>
            <a:off x="6438870" y="2969685"/>
            <a:ext cx="151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Torch-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MDNet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BCD6C-6041-F69E-B632-ABCEA45B5FC9}"/>
              </a:ext>
            </a:extLst>
          </p:cNvPr>
          <p:cNvSpPr txBox="1"/>
          <p:nvPr/>
        </p:nvSpPr>
        <p:spPr>
          <a:xfrm>
            <a:off x="4253054" y="4533745"/>
            <a:ext cx="1088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ANI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0B4C1-F70D-BE33-F1A7-592986227E12}"/>
              </a:ext>
            </a:extLst>
          </p:cNvPr>
          <p:cNvSpPr txBox="1"/>
          <p:nvPr/>
        </p:nvSpPr>
        <p:spPr>
          <a:xfrm>
            <a:off x="1778739" y="4588123"/>
            <a:ext cx="1088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SEGNN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63071-718F-9159-BF9F-735701BCBCEB}"/>
              </a:ext>
            </a:extLst>
          </p:cNvPr>
          <p:cNvSpPr txBox="1"/>
          <p:nvPr/>
        </p:nvSpPr>
        <p:spPr>
          <a:xfrm>
            <a:off x="1481496" y="6160162"/>
            <a:ext cx="123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Cormorant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606D5-29AB-5AF8-D1E4-4E6332DF936F}"/>
              </a:ext>
            </a:extLst>
          </p:cNvPr>
          <p:cNvSpPr txBox="1"/>
          <p:nvPr/>
        </p:nvSpPr>
        <p:spPr>
          <a:xfrm>
            <a:off x="3375864" y="6147669"/>
            <a:ext cx="189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Behler-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Parinello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958BA-4CE3-B9A3-1739-08B473DA7396}"/>
              </a:ext>
            </a:extLst>
          </p:cNvPr>
          <p:cNvSpPr txBox="1"/>
          <p:nvPr/>
        </p:nvSpPr>
        <p:spPr>
          <a:xfrm>
            <a:off x="6678853" y="6169360"/>
            <a:ext cx="1580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DimeNet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31997-793D-24A7-9265-DC2C86E9BBAF}"/>
              </a:ext>
            </a:extLst>
          </p:cNvPr>
          <p:cNvSpPr txBox="1"/>
          <p:nvPr/>
        </p:nvSpPr>
        <p:spPr>
          <a:xfrm>
            <a:off x="1198179" y="1168708"/>
            <a:ext cx="5833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interatomic potential model menu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CFFD3D-4F06-C58A-D088-BCABCED16332}"/>
              </a:ext>
            </a:extLst>
          </p:cNvPr>
          <p:cNvSpPr txBox="1"/>
          <p:nvPr/>
        </p:nvSpPr>
        <p:spPr>
          <a:xfrm>
            <a:off x="8823137" y="1177916"/>
            <a:ext cx="3083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n-cs"/>
              </a:rPr>
              <a:t>Can we identify ingredients of successful models and try to make the “best” recipe out there?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8650E890-1256-F356-F739-EDFA2D2EBC6A}"/>
              </a:ext>
            </a:extLst>
          </p:cNvPr>
          <p:cNvSpPr txBox="1">
            <a:spLocks/>
          </p:cNvSpPr>
          <p:nvPr/>
        </p:nvSpPr>
        <p:spPr>
          <a:xfrm>
            <a:off x="708827" y="25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+mj-cs"/>
              </a:rPr>
              <a:t>Variety is the spice of life</a:t>
            </a:r>
          </a:p>
        </p:txBody>
      </p:sp>
    </p:spTree>
    <p:extLst>
      <p:ext uri="{BB962C8B-B14F-4D97-AF65-F5344CB8AC3E}">
        <p14:creationId xmlns:p14="http://schemas.microsoft.com/office/powerpoint/2010/main" val="27982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B8F4D-6539-0D61-6D54-2CA83244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7</a:t>
            </a:fld>
            <a:endParaRPr lang="en-US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A32E56BE-2030-D3C8-DDA3-13D1C9862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8763" t="31028" r="37850" b="30549"/>
          <a:stretch/>
        </p:blipFill>
        <p:spPr>
          <a:xfrm>
            <a:off x="885486" y="1455211"/>
            <a:ext cx="2851355" cy="2635044"/>
          </a:xfrm>
          <a:prstGeom prst="rect">
            <a:avLst/>
          </a:prstGeom>
        </p:spPr>
      </p:pic>
      <p:pic>
        <p:nvPicPr>
          <p:cNvPr id="7" name="My Movie2">
            <a:hlinkClick r:id="" action="ppaction://media"/>
            <a:extLst>
              <a:ext uri="{FF2B5EF4-FFF2-40B4-BE49-F238E27FC236}">
                <a16:creationId xmlns:a16="http://schemas.microsoft.com/office/drawing/2014/main" id="{0040A26E-D2F2-7AA2-6A41-D1879AA79A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5351" t="32785" r="36342" b="30369"/>
          <a:stretch/>
        </p:blipFill>
        <p:spPr>
          <a:xfrm>
            <a:off x="8139508" y="1446600"/>
            <a:ext cx="3451123" cy="25268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49B1CB-261A-A403-1C4D-4C80DA5F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3" y="-143047"/>
            <a:ext cx="11504415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And, 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207D5-BF7A-7F44-E514-387C86D28CAD}"/>
              </a:ext>
            </a:extLst>
          </p:cNvPr>
          <p:cNvSpPr txBox="1"/>
          <p:nvPr/>
        </p:nvSpPr>
        <p:spPr>
          <a:xfrm>
            <a:off x="8165077" y="4189529"/>
            <a:ext cx="36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Other properties may have more complex behavior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09AA8C-7C33-7E29-ABF5-4B8D27D6ACAF}"/>
                  </a:ext>
                </a:extLst>
              </p:cNvPr>
              <p:cNvSpPr txBox="1"/>
              <p:nvPr/>
            </p:nvSpPr>
            <p:spPr>
              <a:xfrm>
                <a:off x="8879459" y="3611855"/>
                <a:ext cx="1333955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09AA8C-7C33-7E29-ABF5-4B8D27D6A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459" y="3611855"/>
                <a:ext cx="1333955" cy="738664"/>
              </a:xfrm>
              <a:prstGeom prst="rect">
                <a:avLst/>
              </a:prstGeom>
              <a:blipFill>
                <a:blip r:embed="rId9"/>
                <a:stretch>
                  <a:fillRect l="-4717" t="-5085" r="-4717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32A2CD8-C132-2173-AC14-275BBEA812B0}"/>
              </a:ext>
            </a:extLst>
          </p:cNvPr>
          <p:cNvGrpSpPr/>
          <p:nvPr/>
        </p:nvGrpSpPr>
        <p:grpSpPr>
          <a:xfrm>
            <a:off x="4468572" y="3090086"/>
            <a:ext cx="3170692" cy="830997"/>
            <a:chOff x="4547230" y="2518907"/>
            <a:chExt cx="3170692" cy="83099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0F9F42-B722-5F1C-CB8E-A4F1413A4782}"/>
                </a:ext>
              </a:extLst>
            </p:cNvPr>
            <p:cNvCxnSpPr>
              <a:cxnSpLocks/>
            </p:cNvCxnSpPr>
            <p:nvPr/>
          </p:nvCxnSpPr>
          <p:spPr>
            <a:xfrm>
              <a:off x="4547230" y="2518907"/>
              <a:ext cx="31706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85455D-3914-380E-EA91-354B831CBE16}"/>
                </a:ext>
              </a:extLst>
            </p:cNvPr>
            <p:cNvSpPr txBox="1"/>
            <p:nvPr/>
          </p:nvSpPr>
          <p:spPr>
            <a:xfrm>
              <a:off x="5401408" y="2518907"/>
              <a:ext cx="1619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Quantum Mechanical (QM) calculation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44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92875FDB-81D6-B881-608A-BD952112FF91}"/>
              </a:ext>
            </a:extLst>
          </p:cNvPr>
          <p:cNvGrpSpPr>
            <a:grpSpLocks noChangeAspect="1"/>
          </p:cNvGrpSpPr>
          <p:nvPr/>
        </p:nvGrpSpPr>
        <p:grpSpPr>
          <a:xfrm>
            <a:off x="75511" y="4772483"/>
            <a:ext cx="2743200" cy="2087700"/>
            <a:chOff x="6693823" y="1619413"/>
            <a:chExt cx="6246063" cy="475353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8B52662-3B44-142D-7719-C11FAD8CD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3823" y="1619413"/>
              <a:ext cx="6246063" cy="457267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55554C-2C7D-6DC6-4702-6C3CCCCF22B0}"/>
                </a:ext>
              </a:extLst>
            </p:cNvPr>
            <p:cNvSpPr txBox="1"/>
            <p:nvPr/>
          </p:nvSpPr>
          <p:spPr>
            <a:xfrm>
              <a:off x="8628018" y="5823145"/>
              <a:ext cx="2782791" cy="549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AtomicNNs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4F4580-E83D-2048-29D3-F2A46929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33" y="-143047"/>
            <a:ext cx="11504415" cy="1325563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ML models for atomistic properties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F7726E-D4A5-08DD-4A41-274099436A01}"/>
              </a:ext>
            </a:extLst>
          </p:cNvPr>
          <p:cNvGrpSpPr/>
          <p:nvPr/>
        </p:nvGrpSpPr>
        <p:grpSpPr>
          <a:xfrm>
            <a:off x="641840" y="2158418"/>
            <a:ext cx="3024104" cy="1913875"/>
            <a:chOff x="48257" y="1737790"/>
            <a:chExt cx="3024104" cy="19138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B5424D-16FF-9186-77FF-1F12C658FB3E}"/>
                </a:ext>
              </a:extLst>
            </p:cNvPr>
            <p:cNvGrpSpPr/>
            <p:nvPr/>
          </p:nvGrpSpPr>
          <p:grpSpPr>
            <a:xfrm>
              <a:off x="1035535" y="1857278"/>
              <a:ext cx="2036826" cy="1794387"/>
              <a:chOff x="1420762" y="707923"/>
              <a:chExt cx="2036826" cy="179438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F1F3C9-55EE-63DC-53F7-704FCAD9F62E}"/>
                  </a:ext>
                </a:extLst>
              </p:cNvPr>
              <p:cNvSpPr/>
              <p:nvPr/>
            </p:nvSpPr>
            <p:spPr>
              <a:xfrm>
                <a:off x="2168013" y="70792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1AC69D-0387-DF73-0748-3E6056088B17}"/>
                  </a:ext>
                </a:extLst>
              </p:cNvPr>
              <p:cNvSpPr/>
              <p:nvPr/>
            </p:nvSpPr>
            <p:spPr>
              <a:xfrm>
                <a:off x="1420762" y="149450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9C26BE-F70A-8614-C81E-B2967FC0D417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79DA451-3078-6403-08B9-9413A9F62810}"/>
                  </a:ext>
                </a:extLst>
              </p:cNvPr>
              <p:cNvSpPr/>
              <p:nvPr/>
            </p:nvSpPr>
            <p:spPr>
              <a:xfrm>
                <a:off x="3165988" y="119953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9775C9B-AD33-23EB-DD44-C009C584A369}"/>
                  </a:ext>
                </a:extLst>
              </p:cNvPr>
              <p:cNvSpPr/>
              <p:nvPr/>
            </p:nvSpPr>
            <p:spPr>
              <a:xfrm>
                <a:off x="2344414" y="1567092"/>
                <a:ext cx="291600" cy="294967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22EB4B2-A585-908C-00F6-B1D294D2D49E}"/>
                  </a:ext>
                </a:extLst>
              </p:cNvPr>
              <p:cNvCxnSpPr>
                <a:stCxn id="11" idx="4"/>
                <a:endCxn id="15" idx="0"/>
              </p:cNvCxnSpPr>
              <p:nvPr/>
            </p:nvCxnSpPr>
            <p:spPr>
              <a:xfrm>
                <a:off x="2313813" y="1002890"/>
                <a:ext cx="176401" cy="5642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E20C5A-1FB7-E845-60FC-0BC6AD222100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H="1">
                <a:off x="2597131" y="1451307"/>
                <a:ext cx="611561" cy="237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EAD3CC-3C63-45B7-B013-24B9FC95337E}"/>
                  </a:ext>
                </a:extLst>
              </p:cNvPr>
              <p:cNvCxnSpPr>
                <a:cxnSpLocks/>
                <a:endCxn id="12" idx="6"/>
              </p:cNvCxnSpPr>
              <p:nvPr/>
            </p:nvCxnSpPr>
            <p:spPr>
              <a:xfrm flipH="1" flipV="1">
                <a:off x="1712362" y="1641988"/>
                <a:ext cx="642928" cy="786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E20BC86-3392-18A7-741B-9C5901CFD637}"/>
                  </a:ext>
                </a:extLst>
              </p:cNvPr>
              <p:cNvCxnSpPr>
                <a:cxnSpLocks/>
                <a:stCxn id="15" idx="4"/>
                <a:endCxn id="13" idx="0"/>
              </p:cNvCxnSpPr>
              <p:nvPr/>
            </p:nvCxnSpPr>
            <p:spPr>
              <a:xfrm flipH="1">
                <a:off x="2459613" y="1862059"/>
                <a:ext cx="30601" cy="3452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5ECD3D-EB6E-FA72-B3BB-175925C0D52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257" y="1737790"/>
              <a:ext cx="1666730" cy="848484"/>
              <a:chOff x="924373" y="1708362"/>
              <a:chExt cx="1219648" cy="620888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66F8644-CF0A-55AE-47C0-EFA420C82387}"/>
                  </a:ext>
                </a:extLst>
              </p:cNvPr>
              <p:cNvSpPr/>
              <p:nvPr/>
            </p:nvSpPr>
            <p:spPr>
              <a:xfrm>
                <a:off x="1610621" y="1719650"/>
                <a:ext cx="533400" cy="609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8" name="Picture 7" descr="Text&#10;&#10;Description automatically generated">
                <a:extLst>
                  <a:ext uri="{FF2B5EF4-FFF2-40B4-BE49-F238E27FC236}">
                    <a16:creationId xmlns:a16="http://schemas.microsoft.com/office/drawing/2014/main" id="{7231C1C1-282D-D67A-2E07-838AC2022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373" y="1708362"/>
                <a:ext cx="1028700" cy="482600"/>
              </a:xfrm>
              <a:prstGeom prst="rect">
                <a:avLst/>
              </a:prstGeom>
            </p:spPr>
          </p:pic>
        </p:grp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41D21114-2C60-53A9-E654-D6DF9657B792}"/>
              </a:ext>
            </a:extLst>
          </p:cNvPr>
          <p:cNvSpPr/>
          <p:nvPr/>
        </p:nvSpPr>
        <p:spPr>
          <a:xfrm>
            <a:off x="4085395" y="3371634"/>
            <a:ext cx="5023803" cy="1094449"/>
          </a:xfrm>
          <a:custGeom>
            <a:avLst/>
            <a:gdLst>
              <a:gd name="connsiteX0" fmla="*/ 0 w 3143250"/>
              <a:gd name="connsiteY0" fmla="*/ 42863 h 785913"/>
              <a:gd name="connsiteX1" fmla="*/ 1500187 w 3143250"/>
              <a:gd name="connsiteY1" fmla="*/ 785813 h 785913"/>
              <a:gd name="connsiteX2" fmla="*/ 3143250 w 3143250"/>
              <a:gd name="connsiteY2" fmla="*/ 0 h 7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785913">
                <a:moveTo>
                  <a:pt x="0" y="42863"/>
                </a:moveTo>
                <a:cubicBezTo>
                  <a:pt x="488156" y="417910"/>
                  <a:pt x="976312" y="792957"/>
                  <a:pt x="1500187" y="785813"/>
                </a:cubicBezTo>
                <a:cubicBezTo>
                  <a:pt x="2024062" y="778669"/>
                  <a:pt x="2583656" y="389334"/>
                  <a:pt x="3143250" y="0"/>
                </a:cubicBezTo>
              </a:path>
            </a:pathLst>
          </a:custGeom>
          <a:noFill/>
          <a:ln w="28575">
            <a:solidFill>
              <a:srgbClr val="004EF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833870-3924-A90F-E578-DEB20FF363EA}"/>
              </a:ext>
            </a:extLst>
          </p:cNvPr>
          <p:cNvGrpSpPr>
            <a:grpSpLocks noChangeAspect="1"/>
          </p:cNvGrpSpPr>
          <p:nvPr/>
        </p:nvGrpSpPr>
        <p:grpSpPr>
          <a:xfrm>
            <a:off x="3006060" y="4315626"/>
            <a:ext cx="1753593" cy="1875280"/>
            <a:chOff x="5517362" y="3029012"/>
            <a:chExt cx="2460300" cy="2631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9384F6F-EA09-9274-9959-72203019C6CA}"/>
                </a:ext>
              </a:extLst>
            </p:cNvPr>
            <p:cNvGrpSpPr/>
            <p:nvPr/>
          </p:nvGrpSpPr>
          <p:grpSpPr>
            <a:xfrm rot="3956318">
              <a:off x="5749794" y="3505985"/>
              <a:ext cx="2036826" cy="1794387"/>
              <a:chOff x="1420762" y="707923"/>
              <a:chExt cx="2036826" cy="179438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2EFB08F-D4B4-09F0-2A73-2EE826545A16}"/>
                  </a:ext>
                </a:extLst>
              </p:cNvPr>
              <p:cNvSpPr/>
              <p:nvPr/>
            </p:nvSpPr>
            <p:spPr>
              <a:xfrm>
                <a:off x="2168013" y="70792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72DBB4-EB28-5D7F-78DA-951E4E4F78A2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517406B-EB67-D56D-B395-7429CEF62C99}"/>
                  </a:ext>
                </a:extLst>
              </p:cNvPr>
              <p:cNvSpPr/>
              <p:nvPr/>
            </p:nvSpPr>
            <p:spPr>
              <a:xfrm>
                <a:off x="3165988" y="1199537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BDAB37F-C838-204D-A667-EE8C5670806D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F9036FD-DA0A-97D4-FC3B-373720E23EDB}"/>
                  </a:ext>
                </a:extLst>
              </p:cNvPr>
              <p:cNvCxnSpPr>
                <a:stCxn id="36" idx="4"/>
                <a:endCxn id="42" idx="0"/>
              </p:cNvCxnSpPr>
              <p:nvPr/>
            </p:nvCxnSpPr>
            <p:spPr>
              <a:xfrm>
                <a:off x="2313813" y="1002890"/>
                <a:ext cx="141659" cy="57027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DFE45B6-6CC1-7116-1A54-7A303BE97E7B}"/>
                  </a:ext>
                </a:extLst>
              </p:cNvPr>
              <p:cNvCxnSpPr>
                <a:cxnSpLocks/>
                <a:stCxn id="41" idx="3"/>
              </p:cNvCxnSpPr>
              <p:nvPr/>
            </p:nvCxnSpPr>
            <p:spPr>
              <a:xfrm flipH="1">
                <a:off x="2597131" y="1451307"/>
                <a:ext cx="611561" cy="237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3FF7702-26A1-40D7-D9DE-09FDEF8159F9}"/>
                  </a:ext>
                </a:extLst>
              </p:cNvPr>
              <p:cNvCxnSpPr>
                <a:cxnSpLocks/>
                <a:endCxn id="37" idx="6"/>
              </p:cNvCxnSpPr>
              <p:nvPr/>
            </p:nvCxnSpPr>
            <p:spPr>
              <a:xfrm flipH="1" flipV="1">
                <a:off x="1712362" y="1641988"/>
                <a:ext cx="642928" cy="786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26D6A31-0F61-EE60-A95F-2EF0A89689C4}"/>
                  </a:ext>
                </a:extLst>
              </p:cNvPr>
              <p:cNvCxnSpPr>
                <a:cxnSpLocks/>
                <a:stCxn id="42" idx="4"/>
                <a:endCxn id="39" idx="0"/>
              </p:cNvCxnSpPr>
              <p:nvPr/>
            </p:nvCxnSpPr>
            <p:spPr>
              <a:xfrm>
                <a:off x="2455472" y="1868128"/>
                <a:ext cx="4141" cy="33921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35178B0-DED2-26D2-46ED-0F792228EC11}"/>
                  </a:ext>
                </a:extLst>
              </p:cNvPr>
              <p:cNvSpPr/>
              <p:nvPr/>
            </p:nvSpPr>
            <p:spPr>
              <a:xfrm>
                <a:off x="1420762" y="1494504"/>
                <a:ext cx="291600" cy="294967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990797-D10E-D759-177D-F640DBCBF07D}"/>
                </a:ext>
              </a:extLst>
            </p:cNvPr>
            <p:cNvSpPr/>
            <p:nvPr/>
          </p:nvSpPr>
          <p:spPr>
            <a:xfrm>
              <a:off x="5790385" y="3029012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0E50B04-6FF3-D70B-2D8C-17F477DC547D}"/>
                </a:ext>
              </a:extLst>
            </p:cNvPr>
            <p:cNvSpPr/>
            <p:nvPr/>
          </p:nvSpPr>
          <p:spPr>
            <a:xfrm>
              <a:off x="6825662" y="3405599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6DB33C4-A78F-DAC6-6A3D-C22090100942}"/>
                </a:ext>
              </a:extLst>
            </p:cNvPr>
            <p:cNvSpPr/>
            <p:nvPr/>
          </p:nvSpPr>
          <p:spPr>
            <a:xfrm>
              <a:off x="6795564" y="4505156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E900310-CFA1-D1E7-46C5-9E2C2844153C}"/>
                </a:ext>
              </a:extLst>
            </p:cNvPr>
            <p:cNvSpPr/>
            <p:nvPr/>
          </p:nvSpPr>
          <p:spPr>
            <a:xfrm>
              <a:off x="5517362" y="4150066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60E7877-D947-F093-4B75-18B16DD04138}"/>
                </a:ext>
              </a:extLst>
            </p:cNvPr>
            <p:cNvSpPr/>
            <p:nvPr/>
          </p:nvSpPr>
          <p:spPr>
            <a:xfrm>
              <a:off x="6122334" y="3905418"/>
              <a:ext cx="1152000" cy="115488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ECD9D71-B720-B0ED-E6EE-D7D36E5515CE}"/>
              </a:ext>
            </a:extLst>
          </p:cNvPr>
          <p:cNvGrpSpPr/>
          <p:nvPr/>
        </p:nvGrpSpPr>
        <p:grpSpPr>
          <a:xfrm>
            <a:off x="9765211" y="1558631"/>
            <a:ext cx="1830880" cy="1775535"/>
            <a:chOff x="8548259" y="2376316"/>
            <a:chExt cx="1483827" cy="143942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3000341-C669-2880-3DF8-DA35BE47119C}"/>
                </a:ext>
              </a:extLst>
            </p:cNvPr>
            <p:cNvSpPr/>
            <p:nvPr/>
          </p:nvSpPr>
          <p:spPr>
            <a:xfrm>
              <a:off x="8548259" y="2449964"/>
              <a:ext cx="1483827" cy="1365774"/>
            </a:xfrm>
            <a:custGeom>
              <a:avLst/>
              <a:gdLst>
                <a:gd name="connsiteX0" fmla="*/ 0 w 4700587"/>
                <a:gd name="connsiteY0" fmla="*/ 1424352 h 3863763"/>
                <a:gd name="connsiteX1" fmla="*/ 1085850 w 4700587"/>
                <a:gd name="connsiteY1" fmla="*/ 2795952 h 3863763"/>
                <a:gd name="connsiteX2" fmla="*/ 1928812 w 4700587"/>
                <a:gd name="connsiteY2" fmla="*/ 1352914 h 3863763"/>
                <a:gd name="connsiteX3" fmla="*/ 2600325 w 4700587"/>
                <a:gd name="connsiteY3" fmla="*/ 3853227 h 3863763"/>
                <a:gd name="connsiteX4" fmla="*/ 3443287 w 4700587"/>
                <a:gd name="connsiteY4" fmla="*/ 195627 h 3863763"/>
                <a:gd name="connsiteX5" fmla="*/ 4000500 w 4700587"/>
                <a:gd name="connsiteY5" fmla="*/ 3724639 h 3863763"/>
                <a:gd name="connsiteX6" fmla="*/ 4214812 w 4700587"/>
                <a:gd name="connsiteY6" fmla="*/ 252777 h 3863763"/>
                <a:gd name="connsiteX7" fmla="*/ 4700587 w 4700587"/>
                <a:gd name="connsiteY7" fmla="*/ 538527 h 3863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587" h="3863763">
                  <a:moveTo>
                    <a:pt x="0" y="1424352"/>
                  </a:moveTo>
                  <a:cubicBezTo>
                    <a:pt x="382190" y="2116105"/>
                    <a:pt x="764381" y="2807858"/>
                    <a:pt x="1085850" y="2795952"/>
                  </a:cubicBezTo>
                  <a:cubicBezTo>
                    <a:pt x="1407319" y="2784046"/>
                    <a:pt x="1676400" y="1176702"/>
                    <a:pt x="1928812" y="1352914"/>
                  </a:cubicBezTo>
                  <a:cubicBezTo>
                    <a:pt x="2181224" y="1529126"/>
                    <a:pt x="2347913" y="4046108"/>
                    <a:pt x="2600325" y="3853227"/>
                  </a:cubicBezTo>
                  <a:cubicBezTo>
                    <a:pt x="2852737" y="3660346"/>
                    <a:pt x="3209924" y="217058"/>
                    <a:pt x="3443287" y="195627"/>
                  </a:cubicBezTo>
                  <a:cubicBezTo>
                    <a:pt x="3676650" y="174196"/>
                    <a:pt x="3871912" y="3715114"/>
                    <a:pt x="4000500" y="3724639"/>
                  </a:cubicBezTo>
                  <a:cubicBezTo>
                    <a:pt x="4129088" y="3734164"/>
                    <a:pt x="4098131" y="783796"/>
                    <a:pt x="4214812" y="252777"/>
                  </a:cubicBezTo>
                  <a:cubicBezTo>
                    <a:pt x="4331493" y="-278242"/>
                    <a:pt x="4516040" y="130142"/>
                    <a:pt x="4700587" y="538527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53" name="Picture 52" descr="Text&#10;&#10;Description automatically generated">
              <a:extLst>
                <a:ext uri="{FF2B5EF4-FFF2-40B4-BE49-F238E27FC236}">
                  <a16:creationId xmlns:a16="http://schemas.microsoft.com/office/drawing/2014/main" id="{9D4091ED-6047-A6A0-2435-66965B15F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5461"/>
            <a:stretch/>
          </p:blipFill>
          <p:spPr>
            <a:xfrm>
              <a:off x="8753279" y="2376316"/>
              <a:ext cx="352157" cy="5461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4F64A9-C01A-CB82-AC34-8BBB4FCD016D}"/>
              </a:ext>
            </a:extLst>
          </p:cNvPr>
          <p:cNvGrpSpPr/>
          <p:nvPr/>
        </p:nvGrpSpPr>
        <p:grpSpPr>
          <a:xfrm>
            <a:off x="10775299" y="3681442"/>
            <a:ext cx="368300" cy="765886"/>
            <a:chOff x="8690535" y="4824568"/>
            <a:chExt cx="368300" cy="765886"/>
          </a:xfrm>
        </p:grpSpPr>
        <p:pic>
          <p:nvPicPr>
            <p:cNvPr id="60" name="Picture 5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41AA5D-3312-057F-7CEF-771F1B9F7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0535" y="5171354"/>
              <a:ext cx="368300" cy="419100"/>
            </a:xfrm>
            <a:prstGeom prst="rect">
              <a:avLst/>
            </a:prstGeom>
          </p:spPr>
        </p:pic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6E0AC030-F3E9-0D3F-9899-84765A144E04}"/>
                </a:ext>
              </a:extLst>
            </p:cNvPr>
            <p:cNvSpPr/>
            <p:nvPr/>
          </p:nvSpPr>
          <p:spPr>
            <a:xfrm rot="7475478">
              <a:off x="8493204" y="5069599"/>
              <a:ext cx="631279" cy="14121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C3F5BE-C58E-57B8-E610-407EA30A2066}"/>
              </a:ext>
            </a:extLst>
          </p:cNvPr>
          <p:cNvGrpSpPr/>
          <p:nvPr/>
        </p:nvGrpSpPr>
        <p:grpSpPr>
          <a:xfrm>
            <a:off x="13362155" y="2413881"/>
            <a:ext cx="1731904" cy="1257780"/>
            <a:chOff x="9629023" y="5238637"/>
            <a:chExt cx="2006423" cy="15988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FBD8E96-F8CC-3EC1-AF82-D62031D48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9023" y="5238637"/>
              <a:ext cx="1959003" cy="159889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3E65EF-3FC7-8840-FF7F-15D917E4C863}"/>
                </a:ext>
              </a:extLst>
            </p:cNvPr>
            <p:cNvSpPr txBox="1"/>
            <p:nvPr/>
          </p:nvSpPr>
          <p:spPr>
            <a:xfrm>
              <a:off x="10163005" y="5856355"/>
              <a:ext cx="1472441" cy="352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Polarizability</a:t>
              </a:r>
            </a:p>
          </p:txBody>
        </p:sp>
      </p:grp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996E0282-3C26-BA8C-00E3-B9AE393B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84B65-C428-0A41-AF8D-02CB688FADE7}" type="slidenum">
              <a:rPr lang="en-US" smtClean="0"/>
              <a:t>8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301024C-DD1F-60D9-EDEE-F9C6C500AE7E}"/>
              </a:ext>
            </a:extLst>
          </p:cNvPr>
          <p:cNvSpPr/>
          <p:nvPr/>
        </p:nvSpPr>
        <p:spPr>
          <a:xfrm flipV="1">
            <a:off x="4074243" y="1343184"/>
            <a:ext cx="5023803" cy="1094449"/>
          </a:xfrm>
          <a:custGeom>
            <a:avLst/>
            <a:gdLst>
              <a:gd name="connsiteX0" fmla="*/ 0 w 3143250"/>
              <a:gd name="connsiteY0" fmla="*/ 42863 h 785913"/>
              <a:gd name="connsiteX1" fmla="*/ 1500187 w 3143250"/>
              <a:gd name="connsiteY1" fmla="*/ 785813 h 785913"/>
              <a:gd name="connsiteX2" fmla="*/ 3143250 w 3143250"/>
              <a:gd name="connsiteY2" fmla="*/ 0 h 7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0" h="785913">
                <a:moveTo>
                  <a:pt x="0" y="42863"/>
                </a:moveTo>
                <a:cubicBezTo>
                  <a:pt x="488156" y="417910"/>
                  <a:pt x="976312" y="792957"/>
                  <a:pt x="1500187" y="785813"/>
                </a:cubicBezTo>
                <a:cubicBezTo>
                  <a:pt x="2024062" y="778669"/>
                  <a:pt x="2583656" y="389334"/>
                  <a:pt x="3143250" y="0"/>
                </a:cubicBezTo>
              </a:path>
            </a:pathLst>
          </a:custGeom>
          <a:noFill/>
          <a:ln w="28575">
            <a:solidFill>
              <a:srgbClr val="C00000">
                <a:alpha val="43160"/>
              </a:srgb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B165D6-6DA8-56AB-B116-EDBD06BC0608}"/>
                  </a:ext>
                </a:extLst>
              </p:cNvPr>
              <p:cNvSpPr txBox="1"/>
              <p:nvPr/>
            </p:nvSpPr>
            <p:spPr>
              <a:xfrm>
                <a:off x="7618391" y="1442253"/>
                <a:ext cx="2566270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alpha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chemeClr val="tx1">
                              <a:alpha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>
                  <a:solidFill>
                    <a:schemeClr val="tx1">
                      <a:alpha val="50000"/>
                    </a:schemeClr>
                  </a:solidFill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B165D6-6DA8-56AB-B116-EDBD06BC0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391" y="1442253"/>
                <a:ext cx="25662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27200-B44F-7E8B-F06A-F6DABCC789B3}"/>
              </a:ext>
            </a:extLst>
          </p:cNvPr>
          <p:cNvSpPr txBox="1"/>
          <p:nvPr/>
        </p:nvSpPr>
        <p:spPr>
          <a:xfrm>
            <a:off x="5739401" y="1023605"/>
            <a:ext cx="134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6003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end to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71D1F8-B636-5D43-6B09-BDAD69E790F7}"/>
                  </a:ext>
                </a:extLst>
              </p:cNvPr>
              <p:cNvSpPr txBox="1"/>
              <p:nvPr/>
            </p:nvSpPr>
            <p:spPr>
              <a:xfrm>
                <a:off x="7029995" y="4676558"/>
                <a:ext cx="31733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71D1F8-B636-5D43-6B09-BDAD69E7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95" y="4676558"/>
                <a:ext cx="317330" cy="298415"/>
              </a:xfrm>
              <a:prstGeom prst="rect">
                <a:avLst/>
              </a:prstGeom>
              <a:blipFill>
                <a:blip r:embed="rId9"/>
                <a:stretch>
                  <a:fillRect l="-7692" r="-7692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1B3A732D-82E5-1D08-7C86-85A82A1F877E}"/>
              </a:ext>
            </a:extLst>
          </p:cNvPr>
          <p:cNvGrpSpPr/>
          <p:nvPr/>
        </p:nvGrpSpPr>
        <p:grpSpPr>
          <a:xfrm>
            <a:off x="5591211" y="4411269"/>
            <a:ext cx="1225398" cy="862780"/>
            <a:chOff x="6515503" y="4827651"/>
            <a:chExt cx="1225398" cy="862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D55826-4B87-F4C3-B8E3-3D983469FFF9}"/>
                    </a:ext>
                  </a:extLst>
                </p:cNvPr>
                <p:cNvSpPr txBox="1"/>
                <p:nvPr/>
              </p:nvSpPr>
              <p:spPr>
                <a:xfrm>
                  <a:off x="6712754" y="5115017"/>
                  <a:ext cx="694677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  <a:p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D55826-4B87-F4C3-B8E3-3D983469F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54" y="5115017"/>
                  <a:ext cx="694677" cy="575414"/>
                </a:xfrm>
                <a:prstGeom prst="rect">
                  <a:avLst/>
                </a:prstGeom>
                <a:blipFill>
                  <a:blip r:embed="rId10"/>
                  <a:stretch>
                    <a:fillRect l="-7273" t="-2174" r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A9B170-D131-2AD5-FD99-C55EA2010F28}"/>
                </a:ext>
              </a:extLst>
            </p:cNvPr>
            <p:cNvSpPr txBox="1"/>
            <p:nvPr/>
          </p:nvSpPr>
          <p:spPr>
            <a:xfrm>
              <a:off x="6515503" y="4827651"/>
              <a:ext cx="1225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4EFB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descriptors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3384ED-E763-3B7E-F682-EEB310291D03}"/>
              </a:ext>
            </a:extLst>
          </p:cNvPr>
          <p:cNvSpPr txBox="1"/>
          <p:nvPr/>
        </p:nvSpPr>
        <p:spPr>
          <a:xfrm>
            <a:off x="13530519" y="5701763"/>
            <a:ext cx="278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Which descriptor?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F1F62E-14F8-4680-8361-EDDE39490006}"/>
              </a:ext>
            </a:extLst>
          </p:cNvPr>
          <p:cNvSpPr txBox="1"/>
          <p:nvPr/>
        </p:nvSpPr>
        <p:spPr>
          <a:xfrm>
            <a:off x="13133860" y="6215746"/>
            <a:ext cx="264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enhance their expressive power?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B9EF47-AC2F-D834-A7F4-5216E130734A}"/>
              </a:ext>
            </a:extLst>
          </p:cNvPr>
          <p:cNvGrpSpPr/>
          <p:nvPr/>
        </p:nvGrpSpPr>
        <p:grpSpPr>
          <a:xfrm>
            <a:off x="4930104" y="2948675"/>
            <a:ext cx="3170692" cy="366499"/>
            <a:chOff x="4510654" y="2948675"/>
            <a:chExt cx="3170692" cy="366499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14651A-885A-A686-BDA0-CE9B319E9344}"/>
                </a:ext>
              </a:extLst>
            </p:cNvPr>
            <p:cNvCxnSpPr>
              <a:cxnSpLocks/>
            </p:cNvCxnSpPr>
            <p:nvPr/>
          </p:nvCxnSpPr>
          <p:spPr>
            <a:xfrm>
              <a:off x="4510654" y="2948675"/>
              <a:ext cx="3170692" cy="0"/>
            </a:xfrm>
            <a:prstGeom prst="straightConnector1">
              <a:avLst/>
            </a:prstGeom>
            <a:ln w="28575">
              <a:solidFill>
                <a:schemeClr val="tx1">
                  <a:alpha val="42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C67C5BA-8E05-9AD7-975F-30F765D741E1}"/>
                </a:ext>
              </a:extLst>
            </p:cNvPr>
            <p:cNvSpPr txBox="1"/>
            <p:nvPr/>
          </p:nvSpPr>
          <p:spPr>
            <a:xfrm>
              <a:off x="5286174" y="2976620"/>
              <a:ext cx="1619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alpha val="52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QM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9B9C2F1-423D-4B3A-09C7-08A34967E937}"/>
              </a:ext>
            </a:extLst>
          </p:cNvPr>
          <p:cNvSpPr txBox="1"/>
          <p:nvPr/>
        </p:nvSpPr>
        <p:spPr>
          <a:xfrm>
            <a:off x="6816847" y="4399313"/>
            <a:ext cx="122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4EF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5F8BC-7453-9D46-010F-F0918CEED940}"/>
                  </a:ext>
                </a:extLst>
              </p:cNvPr>
              <p:cNvSpPr txBox="1"/>
              <p:nvPr/>
            </p:nvSpPr>
            <p:spPr>
              <a:xfrm>
                <a:off x="8149240" y="4049392"/>
                <a:ext cx="164769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15F8BC-7453-9D46-010F-F0918CEED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240" y="4049392"/>
                <a:ext cx="1647695" cy="298415"/>
              </a:xfrm>
              <a:prstGeom prst="rect">
                <a:avLst/>
              </a:prstGeom>
              <a:blipFill>
                <a:blip r:embed="rId11"/>
                <a:stretch>
                  <a:fillRect l="-4580" t="-24000" r="-763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B2791EF-6B91-9770-3E0A-40AAF0DDECE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906"/>
          <a:stretch/>
        </p:blipFill>
        <p:spPr>
          <a:xfrm>
            <a:off x="53003" y="4749823"/>
            <a:ext cx="2740628" cy="206493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5773EF5-29AA-2F75-E456-488E18086543}"/>
              </a:ext>
            </a:extLst>
          </p:cNvPr>
          <p:cNvSpPr txBox="1"/>
          <p:nvPr/>
        </p:nvSpPr>
        <p:spPr>
          <a:xfrm>
            <a:off x="2533870" y="6261733"/>
            <a:ext cx="771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4EFB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ML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surrogates for individual properties</a:t>
            </a:r>
          </a:p>
        </p:txBody>
      </p:sp>
    </p:spTree>
    <p:extLst>
      <p:ext uri="{BB962C8B-B14F-4D97-AF65-F5344CB8AC3E}">
        <p14:creationId xmlns:p14="http://schemas.microsoft.com/office/powerpoint/2010/main" val="184675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0" grpId="0"/>
      <p:bldP spid="47" grpId="0"/>
      <p:bldP spid="63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BAC-BCD1-A087-E83C-AF449268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29" y="147391"/>
            <a:ext cx="10983771" cy="1325563"/>
          </a:xfrm>
        </p:spPr>
        <p:txBody>
          <a:bodyPr/>
          <a:lstStyle/>
          <a:p>
            <a:r>
              <a:rPr lang="en-CH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From atoms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to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structural </a:t>
            </a:r>
            <a:r>
              <a:rPr lang="en-CH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representations</a:t>
            </a:r>
            <a:endParaRPr lang="en-CH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7794E2-2D03-6128-B9C6-70EBF30CE809}"/>
              </a:ext>
            </a:extLst>
          </p:cNvPr>
          <p:cNvGrpSpPr>
            <a:grpSpLocks noChangeAspect="1"/>
          </p:cNvGrpSpPr>
          <p:nvPr/>
        </p:nvGrpSpPr>
        <p:grpSpPr>
          <a:xfrm rot="3956318">
            <a:off x="274568" y="3191444"/>
            <a:ext cx="1313200" cy="1156892"/>
            <a:chOff x="1420762" y="707923"/>
            <a:chExt cx="2036826" cy="17943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081E64-64D8-65E1-F055-415DD0488F83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7EB7CA-F45D-A1A7-1C08-B401FC0F08BD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DA462E5-6CB9-67CF-A35D-F094749DD797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71646D-4E1E-8F87-8FD0-83C116E46CC7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D4C538-C913-397E-3AA1-892DA4023566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EF270F-EEFA-1D70-1763-A6EA304ACD29}"/>
                </a:ext>
              </a:extLst>
            </p:cNvPr>
            <p:cNvCxnSpPr>
              <a:stCxn id="5" idx="4"/>
              <a:endCxn id="9" idx="0"/>
            </p:cNvCxnSpPr>
            <p:nvPr/>
          </p:nvCxnSpPr>
          <p:spPr>
            <a:xfrm>
              <a:off x="2313813" y="1002890"/>
              <a:ext cx="141659" cy="57027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31198F-A7D5-EE3C-C79E-82390EF1DE2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2597131" y="1451307"/>
              <a:ext cx="611561" cy="237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9494FE-3523-163B-F0C9-656590637CEE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 flipH="1" flipV="1">
              <a:off x="1712362" y="1641988"/>
              <a:ext cx="642928" cy="786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6B43F9-D6A5-C4B6-E7E6-B2AC2788C7D2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2455472" y="1868128"/>
              <a:ext cx="4141" cy="339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89853-97A4-A77C-4F95-5E3969F41461}"/>
              </a:ext>
            </a:extLst>
          </p:cNvPr>
          <p:cNvGrpSpPr/>
          <p:nvPr/>
        </p:nvGrpSpPr>
        <p:grpSpPr>
          <a:xfrm rot="3956318">
            <a:off x="269776" y="3185888"/>
            <a:ext cx="1325578" cy="1176388"/>
            <a:chOff x="1515664" y="775907"/>
            <a:chExt cx="1859796" cy="165048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C211A1-083B-129E-AEEE-DA0E9307C884}"/>
                </a:ext>
              </a:extLst>
            </p:cNvPr>
            <p:cNvSpPr/>
            <p:nvPr/>
          </p:nvSpPr>
          <p:spPr>
            <a:xfrm>
              <a:off x="2182454" y="775907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268F3EA-D064-DC30-6037-F0AA80C8528B}"/>
                </a:ext>
              </a:extLst>
            </p:cNvPr>
            <p:cNvSpPr/>
            <p:nvPr/>
          </p:nvSpPr>
          <p:spPr>
            <a:xfrm>
              <a:off x="2310493" y="213142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5CD0AE-41FE-6D77-EA42-09FAEF342ED5}"/>
                </a:ext>
              </a:extLst>
            </p:cNvPr>
            <p:cNvSpPr/>
            <p:nvPr/>
          </p:nvSpPr>
          <p:spPr>
            <a:xfrm>
              <a:off x="3083859" y="1221035"/>
              <a:ext cx="291601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DB51F19-1739-31FD-F8A4-CECB646DE450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33770A-2384-E422-D022-C0A21350D774}"/>
                </a:ext>
              </a:extLst>
            </p:cNvPr>
            <p:cNvSpPr/>
            <p:nvPr/>
          </p:nvSpPr>
          <p:spPr>
            <a:xfrm>
              <a:off x="1515664" y="1490357"/>
              <a:ext cx="291601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C74D005A-D2A0-AAFA-D8CE-B8AD9EEA8CF5}"/>
              </a:ext>
            </a:extLst>
          </p:cNvPr>
          <p:cNvSpPr>
            <a:spLocks noChangeAspect="1"/>
          </p:cNvSpPr>
          <p:nvPr/>
        </p:nvSpPr>
        <p:spPr>
          <a:xfrm>
            <a:off x="3091511" y="2713969"/>
            <a:ext cx="1308116" cy="131139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D4987-CD36-2EA8-73B7-AA70A6DBE631}"/>
              </a:ext>
            </a:extLst>
          </p:cNvPr>
          <p:cNvSpPr txBox="1"/>
          <p:nvPr/>
        </p:nvSpPr>
        <p:spPr>
          <a:xfrm>
            <a:off x="3578134" y="3157768"/>
            <a:ext cx="276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DD9D2-B1B2-7F8B-BC1C-2F34CFE49F07}"/>
              </a:ext>
            </a:extLst>
          </p:cNvPr>
          <p:cNvGrpSpPr/>
          <p:nvPr/>
        </p:nvGrpSpPr>
        <p:grpSpPr>
          <a:xfrm rot="3956318">
            <a:off x="1995666" y="3863831"/>
            <a:ext cx="1451760" cy="1278959"/>
            <a:chOff x="1420762" y="707923"/>
            <a:chExt cx="2036826" cy="179438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6DEA87F-B2A1-2799-6CDC-27EBA1CF3114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8062240-93D1-10B6-2CAF-C28F4FAE5E2E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2AB6F8-C18D-BB47-E58A-D683C4E47E59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0323EA-DF7D-BB44-D63B-47FD45EB9711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BDE2CA9-3D45-3CF5-1C98-6F1D85978D6F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C4EC204-B605-DFE9-EA33-FCCF4E174A3D}"/>
              </a:ext>
            </a:extLst>
          </p:cNvPr>
          <p:cNvGrpSpPr/>
          <p:nvPr/>
        </p:nvGrpSpPr>
        <p:grpSpPr>
          <a:xfrm rot="3956318">
            <a:off x="2032251" y="2467302"/>
            <a:ext cx="1451760" cy="1278959"/>
            <a:chOff x="1420762" y="707923"/>
            <a:chExt cx="2036826" cy="179438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109571A-E874-517A-BD2F-B07A21101872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32291D9-0F55-78BC-C5DB-D5318A30B03F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2055A6B-5EF8-58C9-0A8D-DB31F0308ED6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950D2EE-764F-54EC-4285-525FF433FCEB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CAA836-8D7D-394C-F68A-873E96655F28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C9D725F-CA24-905A-2343-FA14FF611C9D}"/>
              </a:ext>
            </a:extLst>
          </p:cNvPr>
          <p:cNvGrpSpPr/>
          <p:nvPr/>
        </p:nvGrpSpPr>
        <p:grpSpPr>
          <a:xfrm rot="3956318">
            <a:off x="3494084" y="3867265"/>
            <a:ext cx="1451760" cy="1278959"/>
            <a:chOff x="1420762" y="707923"/>
            <a:chExt cx="2036826" cy="179438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2DB8776-E8D0-96DC-5F6D-5CC65704B856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AD7883F-070B-C90F-B982-8ACB698A9EF9}"/>
                </a:ext>
              </a:extLst>
            </p:cNvPr>
            <p:cNvSpPr/>
            <p:nvPr/>
          </p:nvSpPr>
          <p:spPr>
            <a:xfrm>
              <a:off x="2313813" y="2207343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D42E1AC-D8C4-82DA-923A-E8E50B6613F2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3C5A200-4A0B-AD9D-12D0-6F98C050507E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20CE298-251B-AEF2-FBB5-A92D9660BF02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7CA3ED-18B6-9D77-F3AD-F77FB9DD52E8}"/>
              </a:ext>
            </a:extLst>
          </p:cNvPr>
          <p:cNvGrpSpPr/>
          <p:nvPr/>
        </p:nvGrpSpPr>
        <p:grpSpPr>
          <a:xfrm>
            <a:off x="5541624" y="1639094"/>
            <a:ext cx="1418526" cy="1422080"/>
            <a:chOff x="7467793" y="1623174"/>
            <a:chExt cx="1418526" cy="142208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6CB657B-1722-AFE3-D1DA-3559FB9D9004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flipH="1" flipV="1">
              <a:off x="8129542" y="2324429"/>
              <a:ext cx="164696" cy="505926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DDADCA2-04F0-3086-5792-16BC48007D40}"/>
                </a:ext>
              </a:extLst>
            </p:cNvPr>
            <p:cNvGrpSpPr/>
            <p:nvPr/>
          </p:nvGrpSpPr>
          <p:grpSpPr>
            <a:xfrm rot="3956318">
              <a:off x="8233915" y="1879247"/>
              <a:ext cx="210791" cy="662256"/>
              <a:chOff x="2309672" y="1573161"/>
              <a:chExt cx="295741" cy="92914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60B3808-AA54-1CAA-B11D-6D76276FF28C}"/>
                  </a:ext>
                </a:extLst>
              </p:cNvPr>
              <p:cNvSpPr/>
              <p:nvPr/>
            </p:nvSpPr>
            <p:spPr>
              <a:xfrm>
                <a:off x="2313813" y="2207343"/>
                <a:ext cx="291600" cy="294967"/>
              </a:xfrm>
              <a:prstGeom prst="ellipse">
                <a:avLst/>
              </a:prstGeom>
              <a:solidFill>
                <a:srgbClr val="C00000">
                  <a:alpha val="15000"/>
                </a:srgbClr>
              </a:solidFill>
              <a:ln>
                <a:noFill/>
              </a:ln>
              <a:effectLst>
                <a:glow rad="101600">
                  <a:srgbClr val="C0000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65ED87F-E91B-7DBA-EB07-3928E62106DE}"/>
                  </a:ext>
                </a:extLst>
              </p:cNvPr>
              <p:cNvSpPr/>
              <p:nvPr/>
            </p:nvSpPr>
            <p:spPr>
              <a:xfrm>
                <a:off x="2309672" y="1573161"/>
                <a:ext cx="291600" cy="294967"/>
              </a:xfrm>
              <a:prstGeom prst="ellipse">
                <a:avLst/>
              </a:prstGeom>
              <a:solidFill>
                <a:schemeClr val="accent3">
                  <a:lumMod val="50000"/>
                  <a:alpha val="15000"/>
                </a:schemeClr>
              </a:solidFill>
              <a:ln>
                <a:noFill/>
              </a:ln>
              <a:effectLst>
                <a:glow rad="101600">
                  <a:srgbClr val="002060">
                    <a:alpha val="60000"/>
                  </a:srgbClr>
                </a:glo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0636F8D-0AB9-39CA-CB92-354EF6F9422A}"/>
                </a:ext>
              </a:extLst>
            </p:cNvPr>
            <p:cNvSpPr txBox="1"/>
            <p:nvPr/>
          </p:nvSpPr>
          <p:spPr>
            <a:xfrm>
              <a:off x="7972358" y="2133472"/>
              <a:ext cx="2767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B8B4564-AFAE-FB31-96E2-429D89F85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7793" y="1623174"/>
              <a:ext cx="1418526" cy="142208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0E281FB-5A3E-4CB2-A38D-2879899361C9}"/>
                </a:ext>
              </a:extLst>
            </p:cNvPr>
            <p:cNvSpPr/>
            <p:nvPr/>
          </p:nvSpPr>
          <p:spPr>
            <a:xfrm rot="3956318">
              <a:off x="7469992" y="2470280"/>
              <a:ext cx="207840" cy="210239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A050471-8FC8-13C2-EC62-B5F55909E29E}"/>
                </a:ext>
              </a:extLst>
            </p:cNvPr>
            <p:cNvSpPr/>
            <p:nvPr/>
          </p:nvSpPr>
          <p:spPr>
            <a:xfrm rot="3956318">
              <a:off x="8232688" y="2820126"/>
              <a:ext cx="207840" cy="210239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0120C-7F14-76A7-7B0A-B09B6F418370}"/>
              </a:ext>
            </a:extLst>
          </p:cNvPr>
          <p:cNvGrpSpPr/>
          <p:nvPr/>
        </p:nvGrpSpPr>
        <p:grpSpPr>
          <a:xfrm>
            <a:off x="5588937" y="3560067"/>
            <a:ext cx="1312407" cy="2073324"/>
            <a:chOff x="6241084" y="3577318"/>
            <a:chExt cx="1312407" cy="207332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C743BE8-D270-84ED-B72D-266EC34C0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8215" b="61248"/>
            <a:stretch/>
          </p:blipFill>
          <p:spPr>
            <a:xfrm>
              <a:off x="6241084" y="3577318"/>
              <a:ext cx="1282462" cy="1508954"/>
            </a:xfrm>
            <a:prstGeom prst="rect">
              <a:avLst/>
            </a:prstGeom>
          </p:spPr>
        </p:pic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B4640DA-A398-42E7-0B82-A6B30927CB21}"/>
                </a:ext>
              </a:extLst>
            </p:cNvPr>
            <p:cNvSpPr/>
            <p:nvPr/>
          </p:nvSpPr>
          <p:spPr>
            <a:xfrm>
              <a:off x="7350606" y="5362130"/>
              <a:ext cx="202885" cy="2885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B4E46-EDD0-9BE2-3D13-A26CF0286579}"/>
              </a:ext>
            </a:extLst>
          </p:cNvPr>
          <p:cNvSpPr txBox="1"/>
          <p:nvPr/>
        </p:nvSpPr>
        <p:spPr>
          <a:xfrm>
            <a:off x="4743091" y="6165257"/>
            <a:ext cx="2232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ACDC framework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2C7F102-54E3-F867-6999-345DEB3789F2}"/>
              </a:ext>
            </a:extLst>
          </p:cNvPr>
          <p:cNvGrpSpPr/>
          <p:nvPr/>
        </p:nvGrpSpPr>
        <p:grpSpPr>
          <a:xfrm>
            <a:off x="9286183" y="7030271"/>
            <a:ext cx="2814780" cy="2073204"/>
            <a:chOff x="9377220" y="5036653"/>
            <a:chExt cx="2814780" cy="2073204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7AC04C2-6371-B2DC-8898-0DFA161B0FD8}"/>
                </a:ext>
              </a:extLst>
            </p:cNvPr>
            <p:cNvGrpSpPr/>
            <p:nvPr/>
          </p:nvGrpSpPr>
          <p:grpSpPr>
            <a:xfrm>
              <a:off x="9377220" y="5036653"/>
              <a:ext cx="2814780" cy="2073204"/>
              <a:chOff x="9905376" y="2342851"/>
              <a:chExt cx="2814780" cy="2073204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BF31CDE-2C18-17D9-5514-403D316E05AF}"/>
                  </a:ext>
                </a:extLst>
              </p:cNvPr>
              <p:cNvSpPr/>
              <p:nvPr/>
            </p:nvSpPr>
            <p:spPr>
              <a:xfrm>
                <a:off x="10044548" y="2502409"/>
                <a:ext cx="2675608" cy="1726983"/>
              </a:xfrm>
              <a:prstGeom prst="rect">
                <a:avLst/>
              </a:prstGeom>
              <a:noFill/>
              <a:ln>
                <a:solidFill>
                  <a:srgbClr val="0040D3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0" name="Picture 179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1F5D517B-2F82-3A3A-6BE9-D3BFFEA18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5376" y="2342852"/>
                <a:ext cx="1601136" cy="2073203"/>
              </a:xfrm>
              <a:prstGeom prst="rect">
                <a:avLst/>
              </a:prstGeom>
            </p:spPr>
          </p:pic>
          <p:pic>
            <p:nvPicPr>
              <p:cNvPr id="181" name="Picture 180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9F285D1B-AF96-8A1F-D071-23D6A615B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4105" y="2342851"/>
                <a:ext cx="1601136" cy="2073203"/>
              </a:xfrm>
              <a:prstGeom prst="rect">
                <a:avLst/>
              </a:prstGeom>
            </p:spPr>
          </p:pic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920C213F-6DEE-A946-7907-70AC1992E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50488" y="5686458"/>
              <a:ext cx="836312" cy="836312"/>
            </a:xfrm>
            <a:prstGeom prst="rect">
              <a:avLst/>
            </a:prstGeom>
          </p:spPr>
        </p:pic>
      </p:grpSp>
      <p:pic>
        <p:nvPicPr>
          <p:cNvPr id="190" name="Picture 189" descr="A picture containing shape&#10;&#10;Description automatically generated">
            <a:extLst>
              <a:ext uri="{FF2B5EF4-FFF2-40B4-BE49-F238E27FC236}">
                <a16:creationId xmlns:a16="http://schemas.microsoft.com/office/drawing/2014/main" id="{6513352A-F38B-321F-0D46-60810CB7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433" y="7245863"/>
            <a:ext cx="1435100" cy="762000"/>
          </a:xfrm>
          <a:prstGeom prst="rect">
            <a:avLst/>
          </a:prstGeom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E7397A2-405D-C672-E5D8-8926E0E48100}"/>
              </a:ext>
            </a:extLst>
          </p:cNvPr>
          <p:cNvGrpSpPr/>
          <p:nvPr/>
        </p:nvGrpSpPr>
        <p:grpSpPr>
          <a:xfrm rot="3956318">
            <a:off x="3503970" y="2439238"/>
            <a:ext cx="1451760" cy="1278957"/>
            <a:chOff x="1420762" y="707923"/>
            <a:chExt cx="2036826" cy="1794382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8DA31B0-BE06-9F8D-9E8E-A9A491FBDBEE}"/>
                </a:ext>
              </a:extLst>
            </p:cNvPr>
            <p:cNvSpPr/>
            <p:nvPr/>
          </p:nvSpPr>
          <p:spPr>
            <a:xfrm>
              <a:off x="2168013" y="707923"/>
              <a:ext cx="291600" cy="294967"/>
            </a:xfrm>
            <a:prstGeom prst="ellipse">
              <a:avLst/>
            </a:prstGeom>
            <a:solidFill>
              <a:srgbClr val="C00000">
                <a:alpha val="1499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6F6915F-8F8B-DCDC-6F54-C90BF2084389}"/>
                </a:ext>
              </a:extLst>
            </p:cNvPr>
            <p:cNvSpPr/>
            <p:nvPr/>
          </p:nvSpPr>
          <p:spPr>
            <a:xfrm>
              <a:off x="2313813" y="2207339"/>
              <a:ext cx="291600" cy="294966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CD6E89B-578A-AD49-BF92-3CCFE8A48AA8}"/>
                </a:ext>
              </a:extLst>
            </p:cNvPr>
            <p:cNvSpPr/>
            <p:nvPr/>
          </p:nvSpPr>
          <p:spPr>
            <a:xfrm>
              <a:off x="3165988" y="1199537"/>
              <a:ext cx="291600" cy="294967"/>
            </a:xfrm>
            <a:prstGeom prst="ellipse">
              <a:avLst/>
            </a:prstGeom>
            <a:solidFill>
              <a:srgbClr val="C00000">
                <a:alpha val="15000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6696A8E-6C5B-C6F1-C563-C9CEC8C6F6E8}"/>
                </a:ext>
              </a:extLst>
            </p:cNvPr>
            <p:cNvSpPr/>
            <p:nvPr/>
          </p:nvSpPr>
          <p:spPr>
            <a:xfrm>
              <a:off x="2309672" y="1573161"/>
              <a:ext cx="291600" cy="294967"/>
            </a:xfrm>
            <a:prstGeom prst="ellipse">
              <a:avLst/>
            </a:prstGeom>
            <a:solidFill>
              <a:schemeClr val="accent3">
                <a:lumMod val="50000"/>
                <a:alpha val="15000"/>
              </a:schemeClr>
            </a:solidFill>
            <a:ln>
              <a:noFill/>
            </a:ln>
            <a:effectLst>
              <a:glow rad="101600">
                <a:srgbClr val="00206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05959BE-00EC-FCCC-CEC4-94216D2B5B9C}"/>
                </a:ext>
              </a:extLst>
            </p:cNvPr>
            <p:cNvSpPr/>
            <p:nvPr/>
          </p:nvSpPr>
          <p:spPr>
            <a:xfrm>
              <a:off x="1420762" y="1494504"/>
              <a:ext cx="291600" cy="294967"/>
            </a:xfrm>
            <a:prstGeom prst="ellipse">
              <a:avLst/>
            </a:prstGeom>
            <a:solidFill>
              <a:srgbClr val="C00000">
                <a:alpha val="15294"/>
              </a:srgbClr>
            </a:solidFill>
            <a:ln>
              <a:noFill/>
            </a:ln>
            <a:effectLst>
              <a:glow rad="101600">
                <a:srgbClr val="C0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33FE160-BC0C-3DCD-83CE-6DBF7DF3FA8B}"/>
              </a:ext>
            </a:extLst>
          </p:cNvPr>
          <p:cNvSpPr txBox="1"/>
          <p:nvPr/>
        </p:nvSpPr>
        <p:spPr>
          <a:xfrm>
            <a:off x="3278062" y="5263475"/>
            <a:ext cx="132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</a:t>
            </a:r>
            <a:r>
              <a:rPr kumimoji="0" lang="en-CH" sz="180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locality</a:t>
            </a:r>
            <a:endParaRPr kumimoji="0" lang="en-CH" sz="160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85406B1-D349-A3B1-711E-1DDC5C54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145C5-2A9A-C44C-8FE3-3DD55608D33D}" type="slidenum">
              <a:rPr lang="en-CH" smtClean="0"/>
              <a:t>9</a:t>
            </a:fld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9928FE-1CCA-ED8F-DC2C-AAE440CAA8FE}"/>
              </a:ext>
            </a:extLst>
          </p:cNvPr>
          <p:cNvSpPr txBox="1"/>
          <p:nvPr/>
        </p:nvSpPr>
        <p:spPr>
          <a:xfrm>
            <a:off x="0" y="6558480"/>
            <a:ext cx="9270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Bartók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7"/>
              </a:rPr>
              <a:t>2013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 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Drautz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8"/>
              </a:rPr>
              <a:t>2019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Willatt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et al.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9"/>
              </a:rPr>
              <a:t>2018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46E0463-73F5-01F1-0BC5-67C217BEED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3930" y="7168340"/>
            <a:ext cx="998515" cy="3827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F92B9E-7198-EA96-F14A-C01F9C511F9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09"/>
          <a:stretch/>
        </p:blipFill>
        <p:spPr>
          <a:xfrm>
            <a:off x="12045605" y="7068864"/>
            <a:ext cx="1791525" cy="525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/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1598BB-DE91-3418-5692-68C9C5FF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197" y="5138042"/>
                <a:ext cx="405432" cy="299313"/>
              </a:xfrm>
              <a:prstGeom prst="rect">
                <a:avLst/>
              </a:prstGeom>
              <a:blipFill>
                <a:blip r:embed="rId12"/>
                <a:stretch>
                  <a:fillRect l="-33333" t="-24000" r="-27273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00D9C-D0A1-CC61-53AE-9FAAEE92796E}"/>
                  </a:ext>
                </a:extLst>
              </p:cNvPr>
              <p:cNvSpPr txBox="1"/>
              <p:nvPr/>
            </p:nvSpPr>
            <p:spPr>
              <a:xfrm>
                <a:off x="2950098" y="5620017"/>
                <a:ext cx="1718932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00D9C-D0A1-CC61-53AE-9FAAEE927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098" y="5620017"/>
                <a:ext cx="1718932" cy="672235"/>
              </a:xfrm>
              <a:prstGeom prst="rect">
                <a:avLst/>
              </a:prstGeom>
              <a:blipFill>
                <a:blip r:embed="rId13"/>
                <a:stretch>
                  <a:fillRect l="-3676" t="-144444" r="-4412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/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D0EE30-E433-B5D6-FF33-030AE26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449" y="1954106"/>
                <a:ext cx="191634" cy="276999"/>
              </a:xfrm>
              <a:prstGeom prst="rect">
                <a:avLst/>
              </a:prstGeom>
              <a:blipFill>
                <a:blip r:embed="rId14"/>
                <a:stretch>
                  <a:fillRect l="-12500" r="-625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/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908C13-5339-5175-6ED4-7E0ADB0B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91" y="2795892"/>
                <a:ext cx="191634" cy="276999"/>
              </a:xfrm>
              <a:prstGeom prst="rect">
                <a:avLst/>
              </a:prstGeom>
              <a:blipFill>
                <a:blip r:embed="rId15"/>
                <a:stretch>
                  <a:fillRect l="-23529" r="-1764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07A5A3-CE26-336F-1035-BE36B3077193}"/>
                  </a:ext>
                </a:extLst>
              </p:cNvPr>
              <p:cNvSpPr txBox="1"/>
              <p:nvPr/>
            </p:nvSpPr>
            <p:spPr>
              <a:xfrm>
                <a:off x="8049439" y="5734795"/>
                <a:ext cx="91435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𝑛𝑙𝑚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07A5A3-CE26-336F-1035-BE36B3077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439" y="5734795"/>
                <a:ext cx="914353" cy="299313"/>
              </a:xfrm>
              <a:prstGeom prst="rect">
                <a:avLst/>
              </a:prstGeom>
              <a:blipFill>
                <a:blip r:embed="rId16"/>
                <a:stretch>
                  <a:fillRect l="-8219" r="-8219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746896-1F2C-4E8D-E451-FC6D0B4E68EE}"/>
                  </a:ext>
                </a:extLst>
              </p:cNvPr>
              <p:cNvSpPr txBox="1"/>
              <p:nvPr/>
            </p:nvSpPr>
            <p:spPr>
              <a:xfrm>
                <a:off x="9006188" y="5717931"/>
                <a:ext cx="2529860" cy="316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746896-1F2C-4E8D-E451-FC6D0B4E6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88" y="5717931"/>
                <a:ext cx="2529860" cy="316177"/>
              </a:xfrm>
              <a:prstGeom prst="rect">
                <a:avLst/>
              </a:prstGeom>
              <a:blipFill>
                <a:blip r:embed="rId17"/>
                <a:stretch>
                  <a:fillRect l="-498" t="-15385" r="-298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9847462-8FFC-7EB1-8629-FC196B764B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2482" y="1768402"/>
            <a:ext cx="2769939" cy="3714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BBD5B-5174-CC4C-04CA-7B900069C081}"/>
                  </a:ext>
                </a:extLst>
              </p:cNvPr>
              <p:cNvSpPr txBox="1"/>
              <p:nvPr/>
            </p:nvSpPr>
            <p:spPr>
              <a:xfrm>
                <a:off x="8842419" y="1450351"/>
                <a:ext cx="1418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6BBD5B-5174-CC4C-04CA-7B900069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419" y="1450351"/>
                <a:ext cx="1418526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8F0D856-32CB-33D3-ECD7-6933D6E3F5BC}"/>
              </a:ext>
            </a:extLst>
          </p:cNvPr>
          <p:cNvSpPr txBox="1"/>
          <p:nvPr/>
        </p:nvSpPr>
        <p:spPr>
          <a:xfrm>
            <a:off x="8049439" y="6165257"/>
            <a:ext cx="332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 more suitable representation</a:t>
            </a:r>
          </a:p>
        </p:txBody>
      </p:sp>
      <p:pic>
        <p:nvPicPr>
          <p:cNvPr id="31" name="Graphic 30" descr="Lightning bolt with solid fill">
            <a:extLst>
              <a:ext uri="{FF2B5EF4-FFF2-40B4-BE49-F238E27FC236}">
                <a16:creationId xmlns:a16="http://schemas.microsoft.com/office/drawing/2014/main" id="{AB2DA4D8-15B1-82AC-CC0D-286F385966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44213" y="6071920"/>
            <a:ext cx="624076" cy="6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0556 L 0.27318 -0.10231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2" grpId="0"/>
      <p:bldP spid="17" grpId="0"/>
      <p:bldP spid="3" grpId="0"/>
      <p:bldP spid="14" grpId="0"/>
      <p:bldP spid="16" grpId="0"/>
      <p:bldP spid="19" grpId="0"/>
      <p:bldP spid="27" grpId="0"/>
      <p:bldP spid="30" grpId="0"/>
      <p:bldP spid="32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58169</TotalTime>
  <Words>1593</Words>
  <Application>Microsoft Macintosh PowerPoint</Application>
  <PresentationFormat>Widescreen</PresentationFormat>
  <Paragraphs>477</Paragraphs>
  <Slides>32</Slides>
  <Notes>28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Helvetica Neue Light</vt:lpstr>
      <vt:lpstr>Office Theme</vt:lpstr>
      <vt:lpstr>1_Office Theme</vt:lpstr>
      <vt:lpstr>Unpacking the synergy of physics and data in atomistic systems </vt:lpstr>
      <vt:lpstr>ML for physics, physics for ML</vt:lpstr>
      <vt:lpstr>A mutually beneficial  exchange between science and ML</vt:lpstr>
      <vt:lpstr>ML for materials, historically</vt:lpstr>
      <vt:lpstr>A rose by any other name, smells just as sweet</vt:lpstr>
      <vt:lpstr>Unlocking the secret recipe </vt:lpstr>
      <vt:lpstr>And, </vt:lpstr>
      <vt:lpstr>ML models for atomistic properties</vt:lpstr>
      <vt:lpstr>From atoms to structural representations</vt:lpstr>
      <vt:lpstr>From atoms to structural representations</vt:lpstr>
      <vt:lpstr>From atoms to structural representations</vt:lpstr>
      <vt:lpstr>Symmetries abound</vt:lpstr>
      <vt:lpstr>and the invariance of energies</vt:lpstr>
      <vt:lpstr>Pitfall 1: Locality  </vt:lpstr>
      <vt:lpstr>Pitfall 2: Completeness </vt:lpstr>
      <vt:lpstr>Hierarchical expansion of properties</vt:lpstr>
      <vt:lpstr>PowerPoint Presentation</vt:lpstr>
      <vt:lpstr>Bridge to MPNNs</vt:lpstr>
      <vt:lpstr>Extending the menu of ML targets</vt:lpstr>
      <vt:lpstr>PowerPoint Presentation</vt:lpstr>
      <vt:lpstr>Blurring the lines between ML and QM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And, surprise sweet treats </vt:lpstr>
      <vt:lpstr>Transferability across configurations</vt:lpstr>
      <vt:lpstr>Unlock more recipes with differentiable QM</vt:lpstr>
      <vt:lpstr>PowerPoint Presentation</vt:lpstr>
      <vt:lpstr>Take 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 Postdoc fellowship</dc:title>
  <dc:creator>Jigyasa Nigam</dc:creator>
  <cp:lastModifiedBy>Jigyasa Nigam</cp:lastModifiedBy>
  <cp:revision>436</cp:revision>
  <dcterms:created xsi:type="dcterms:W3CDTF">2024-03-13T21:03:13Z</dcterms:created>
  <dcterms:modified xsi:type="dcterms:W3CDTF">2025-11-13T21:56:03Z</dcterms:modified>
</cp:coreProperties>
</file>